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64" r:id="rId3"/>
    <p:sldId id="257" r:id="rId4"/>
    <p:sldId id="262" r:id="rId5"/>
    <p:sldId id="272" r:id="rId6"/>
    <p:sldId id="259" r:id="rId7"/>
    <p:sldId id="273" r:id="rId8"/>
    <p:sldId id="274" r:id="rId9"/>
    <p:sldId id="260" r:id="rId10"/>
    <p:sldId id="265" r:id="rId11"/>
    <p:sldId id="266" r:id="rId12"/>
    <p:sldId id="261" r:id="rId13"/>
  </p:sldIdLst>
  <p:sldSz cx="12192000" cy="6858000"/>
  <p:notesSz cx="6858000" cy="9144000"/>
  <p:embeddedFontLst>
    <p:embeddedFont>
      <p:font typeface="霞鹜文楷等宽" panose="02010600030101010101" charset="-122"/>
      <p:regular r:id="rId15"/>
      <p:bold r:id="rId16"/>
    </p:embeddedFont>
    <p:embeddedFont>
      <p:font typeface="Arial Black" panose="020B0A04020102020204" pitchFamily="34" charset="0"/>
      <p:bold r:id="rId17"/>
    </p:embeddedFont>
    <p:embeddedFont>
      <p:font typeface="Fira Code" panose="020B0809050000020004" pitchFamily="49" charset="0"/>
      <p:regular r:id="rId18"/>
      <p:bold r:id="rId19"/>
    </p:embeddedFont>
    <p:embeddedFont>
      <p:font typeface="等线" panose="02010600030101010101" pitchFamily="2" charset="-122"/>
      <p:regular r:id="rId20"/>
      <p:bold r:id="rId21"/>
    </p:embeddedFont>
    <p:embeddedFont>
      <p:font typeface="黑体" panose="02010609060101010101" pitchFamily="49" charset="-122"/>
      <p:regular r:id="rId22"/>
    </p:embeddedFont>
    <p:embeddedFont>
      <p:font typeface="华文中宋" panose="02010600040101010101" pitchFamily="2" charset="-122"/>
      <p:regular r:id="rId23"/>
    </p:embeddedFont>
    <p:embeddedFont>
      <p:font typeface="微软雅黑" panose="020B0503020204020204" pitchFamily="34" charset="-122"/>
      <p:regular r:id="rId24"/>
      <p:bold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97B9"/>
    <a:srgbClr val="7E4381"/>
    <a:srgbClr val="A9D08E"/>
    <a:srgbClr val="97C657"/>
    <a:srgbClr val="808080"/>
    <a:srgbClr val="FF0000"/>
    <a:srgbClr val="FFD966"/>
    <a:srgbClr val="5754FF"/>
    <a:srgbClr val="FFA857"/>
    <a:srgbClr val="FFA4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5285" autoAdjust="0"/>
  </p:normalViewPr>
  <p:slideViewPr>
    <p:cSldViewPr snapToGrid="0" showGuides="1">
      <p:cViewPr varScale="1">
        <p:scale>
          <a:sx n="106" d="100"/>
          <a:sy n="106" d="100"/>
        </p:scale>
        <p:origin x="84" y="216"/>
      </p:cViewPr>
      <p:guideLst>
        <p:guide orient="horz" pos="2105"/>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8C990-4B60-4A54-ACB1-976FE75E1F40}" type="datetimeFigureOut">
              <a:rPr lang="zh-CN" altLang="en-US" smtClean="0"/>
              <a:t>2024/6/1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0A53D-CBC8-41AE-90F7-EB26C8020D8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670A53D-CBC8-41AE-90F7-EB26C8020D8A}"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lvl1pPr>
              <a:defRPr>
                <a:solidFill>
                  <a:srgbClr val="753A78"/>
                </a:solidFill>
              </a:defRPr>
            </a:lvl1pPr>
          </a:lstStyle>
          <a:p>
            <a:fld id="{565CE74E-AB26-4998-AD42-012C4C1AD076}" type="slidenum">
              <a:rPr lang="zh-CN" altLang="en-US" smtClean="0"/>
              <a:t>‹#›</a:t>
            </a:fld>
            <a:endParaRPr lang="zh-CN" altLang="en-US" dirty="0"/>
          </a:p>
        </p:txBody>
      </p:sp>
      <p:sp>
        <p:nvSpPr>
          <p:cNvPr id="3" name="矩形 2"/>
          <p:cNvSpPr/>
          <p:nvPr userDrawn="1"/>
        </p:nvSpPr>
        <p:spPr>
          <a:xfrm>
            <a:off x="0" y="0"/>
            <a:ext cx="12192000" cy="1080000"/>
          </a:xfrm>
          <a:prstGeom prst="rect">
            <a:avLst/>
          </a:prstGeom>
          <a:solidFill>
            <a:srgbClr val="753A78"/>
          </a:solidFill>
          <a:ln>
            <a:solidFill>
              <a:srgbClr val="753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r="65102"/>
          <a:stretch>
            <a:fillRect/>
          </a:stretch>
        </p:blipFill>
        <p:spPr>
          <a:xfrm>
            <a:off x="0" y="0"/>
            <a:ext cx="4254759" cy="6858000"/>
          </a:xfrm>
          <a:prstGeom prst="rect">
            <a:avLst/>
          </a:prstGeom>
        </p:spPr>
      </p:pic>
      <p:sp>
        <p:nvSpPr>
          <p:cNvPr id="10" name="矩形 9"/>
          <p:cNvSpPr/>
          <p:nvPr userDrawn="1"/>
        </p:nvSpPr>
        <p:spPr>
          <a:xfrm>
            <a:off x="-1" y="0"/>
            <a:ext cx="4254759" cy="6858000"/>
          </a:xfrm>
          <a:prstGeom prst="rect">
            <a:avLst/>
          </a:prstGeom>
          <a:solidFill>
            <a:srgbClr val="702F7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3977702" y="3151944"/>
            <a:ext cx="554111" cy="554111"/>
          </a:xfrm>
          <a:prstGeom prst="ellipse">
            <a:avLst/>
          </a:prstGeom>
          <a:solidFill>
            <a:srgbClr val="702F73">
              <a:alpha val="99000"/>
            </a:srgbClr>
          </a:solidFill>
          <a:ln w="57150">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8610600" y="6356350"/>
            <a:ext cx="2743200" cy="365125"/>
          </a:xfrm>
        </p:spPr>
        <p:txBody>
          <a:bodyPr/>
          <a:lstStyle>
            <a:lvl1pPr>
              <a:defRPr>
                <a:solidFill>
                  <a:srgbClr val="753A78"/>
                </a:solidFill>
              </a:defRPr>
            </a:lvl1pPr>
          </a:lstStyle>
          <a:p>
            <a:fld id="{565CE74E-AB26-4998-AD42-012C4C1AD076}"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6" name="矩形 5"/>
          <p:cNvSpPr/>
          <p:nvPr userDrawn="1"/>
        </p:nvSpPr>
        <p:spPr>
          <a:xfrm>
            <a:off x="-1" y="0"/>
            <a:ext cx="12192001" cy="6858000"/>
          </a:xfrm>
          <a:prstGeom prst="rect">
            <a:avLst/>
          </a:prstGeom>
          <a:solidFill>
            <a:srgbClr val="702F7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p:cNvSpPr/>
          <p:nvPr userDrawn="1"/>
        </p:nvSpPr>
        <p:spPr>
          <a:xfrm>
            <a:off x="1290486" y="3197165"/>
            <a:ext cx="463670" cy="463670"/>
          </a:xfrm>
          <a:prstGeom prst="ellipse">
            <a:avLst/>
          </a:prstGeom>
          <a:solidFill>
            <a:srgbClr val="702F73">
              <a:alpha val="99000"/>
            </a:srgbClr>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5"/>
          <p:cNvSpPr>
            <a:spLocks noGrp="1"/>
          </p:cNvSpPr>
          <p:nvPr>
            <p:ph type="sldNum" sz="quarter" idx="12"/>
          </p:nvPr>
        </p:nvSpPr>
        <p:spPr>
          <a:xfrm>
            <a:off x="8610600" y="6356350"/>
            <a:ext cx="2743200" cy="365125"/>
          </a:xfrm>
        </p:spPr>
        <p:txBody>
          <a:bodyPr/>
          <a:lstStyle>
            <a:lvl1pPr>
              <a:defRPr>
                <a:solidFill>
                  <a:schemeClr val="bg1"/>
                </a:solidFill>
              </a:defRPr>
            </a:lvl1pPr>
          </a:lstStyle>
          <a:p>
            <a:fld id="{565CE74E-AB26-4998-AD42-012C4C1AD076}"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矩形 7"/>
          <p:cNvSpPr/>
          <p:nvPr userDrawn="1"/>
        </p:nvSpPr>
        <p:spPr>
          <a:xfrm>
            <a:off x="0" y="335902"/>
            <a:ext cx="513184" cy="503853"/>
          </a:xfrm>
          <a:prstGeom prst="rect">
            <a:avLst/>
          </a:prstGeom>
          <a:solidFill>
            <a:srgbClr val="702F7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735563" y="335902"/>
            <a:ext cx="10515600" cy="549275"/>
          </a:xfrm>
        </p:spPr>
        <p:txBody>
          <a:bodyPr>
            <a:normAutofit/>
          </a:bodyPr>
          <a:lstStyle>
            <a:lvl1pPr>
              <a:defRPr sz="2800" b="1">
                <a:solidFill>
                  <a:srgbClr val="702F73"/>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10" name="矩形 9"/>
          <p:cNvSpPr/>
          <p:nvPr userDrawn="1"/>
        </p:nvSpPr>
        <p:spPr>
          <a:xfrm>
            <a:off x="582231" y="335902"/>
            <a:ext cx="45719" cy="503853"/>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内容占位符 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89" t="43817" r="4540" b="13726"/>
          <a:stretch>
            <a:fillRect/>
          </a:stretch>
        </p:blipFill>
        <p:spPr>
          <a:xfrm>
            <a:off x="10028853" y="259285"/>
            <a:ext cx="1940768" cy="702508"/>
          </a:xfrm>
          <a:prstGeom prst="rect">
            <a:avLst/>
          </a:prstGeom>
        </p:spPr>
      </p:pic>
      <p:sp>
        <p:nvSpPr>
          <p:cNvPr id="12" name="矩形 11"/>
          <p:cNvSpPr/>
          <p:nvPr userDrawn="1"/>
        </p:nvSpPr>
        <p:spPr>
          <a:xfrm flipV="1">
            <a:off x="0" y="6338350"/>
            <a:ext cx="3600000" cy="36000"/>
          </a:xfrm>
          <a:prstGeom prst="rect">
            <a:avLst/>
          </a:prstGeom>
          <a:solidFill>
            <a:srgbClr val="753A78"/>
          </a:solidFill>
          <a:ln>
            <a:solidFill>
              <a:srgbClr val="753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753A7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矩形 7"/>
          <p:cNvSpPr/>
          <p:nvPr userDrawn="1"/>
        </p:nvSpPr>
        <p:spPr>
          <a:xfrm>
            <a:off x="0" y="335902"/>
            <a:ext cx="513184" cy="503853"/>
          </a:xfrm>
          <a:prstGeom prst="rect">
            <a:avLst/>
          </a:prstGeom>
          <a:solidFill>
            <a:srgbClr val="702F7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735563" y="335902"/>
            <a:ext cx="10515600" cy="549275"/>
          </a:xfrm>
        </p:spPr>
        <p:txBody>
          <a:bodyPr>
            <a:normAutofit/>
          </a:bodyPr>
          <a:lstStyle>
            <a:lvl1pPr>
              <a:defRPr sz="2800" b="1">
                <a:solidFill>
                  <a:srgbClr val="702F73"/>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10" name="矩形 9"/>
          <p:cNvSpPr/>
          <p:nvPr userDrawn="1"/>
        </p:nvSpPr>
        <p:spPr>
          <a:xfrm>
            <a:off x="582231" y="335902"/>
            <a:ext cx="45719" cy="503853"/>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内容占位符 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89" t="43817" r="4540" b="13726"/>
          <a:stretch>
            <a:fillRect/>
          </a:stretch>
        </p:blipFill>
        <p:spPr>
          <a:xfrm>
            <a:off x="10028853" y="259285"/>
            <a:ext cx="1940768" cy="702508"/>
          </a:xfrm>
          <a:prstGeom prst="rect">
            <a:avLst/>
          </a:prstGeom>
        </p:spPr>
      </p:pic>
      <p:sp>
        <p:nvSpPr>
          <p:cNvPr id="12" name="矩形 11"/>
          <p:cNvSpPr/>
          <p:nvPr userDrawn="1"/>
        </p:nvSpPr>
        <p:spPr>
          <a:xfrm flipV="1">
            <a:off x="0" y="6197033"/>
            <a:ext cx="3600000" cy="36000"/>
          </a:xfrm>
          <a:prstGeom prst="rect">
            <a:avLst/>
          </a:prstGeom>
          <a:solidFill>
            <a:srgbClr val="753A78"/>
          </a:solidFill>
          <a:ln>
            <a:solidFill>
              <a:srgbClr val="753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753A7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矩形 7"/>
          <p:cNvSpPr/>
          <p:nvPr userDrawn="1"/>
        </p:nvSpPr>
        <p:spPr>
          <a:xfrm>
            <a:off x="0" y="335902"/>
            <a:ext cx="513184" cy="503853"/>
          </a:xfrm>
          <a:prstGeom prst="rect">
            <a:avLst/>
          </a:prstGeom>
          <a:solidFill>
            <a:srgbClr val="702F7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735563" y="335902"/>
            <a:ext cx="10515600" cy="549275"/>
          </a:xfrm>
        </p:spPr>
        <p:txBody>
          <a:bodyPr>
            <a:normAutofit/>
          </a:bodyPr>
          <a:lstStyle>
            <a:lvl1pPr>
              <a:defRPr sz="2800" b="1">
                <a:solidFill>
                  <a:srgbClr val="702F73"/>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10" name="矩形 9"/>
          <p:cNvSpPr/>
          <p:nvPr userDrawn="1"/>
        </p:nvSpPr>
        <p:spPr>
          <a:xfrm>
            <a:off x="582231" y="335902"/>
            <a:ext cx="45719" cy="503853"/>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内容占位符 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89" t="43817" r="4540" b="13726"/>
          <a:stretch>
            <a:fillRect/>
          </a:stretch>
        </p:blipFill>
        <p:spPr>
          <a:xfrm>
            <a:off x="10028853" y="259285"/>
            <a:ext cx="1940768" cy="702508"/>
          </a:xfrm>
          <a:prstGeom prst="rect">
            <a:avLst/>
          </a:prstGeom>
        </p:spPr>
      </p:pic>
      <p:sp>
        <p:nvSpPr>
          <p:cNvPr id="13" name="灯片编号占位符 5"/>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753A7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7.png"/><Relationship Id="rId7" Type="http://schemas.openxmlformats.org/officeDocument/2006/relationships/image" Target="../media/image10.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 Id="rId9" Type="http://schemas.openxmlformats.org/officeDocument/2006/relationships/image" Target="../media/image11.w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65CE74E-AB26-4998-AD42-012C4C1AD076}" type="slidenum">
              <a:rPr lang="zh-CN" altLang="en-US" smtClean="0"/>
              <a:t>1</a:t>
            </a:fld>
            <a:endParaRPr lang="zh-CN" altLang="en-US" dirty="0"/>
          </a:p>
        </p:txBody>
      </p:sp>
      <p:sp>
        <p:nvSpPr>
          <p:cNvPr id="3" name="文本框 2"/>
          <p:cNvSpPr txBox="1"/>
          <p:nvPr/>
        </p:nvSpPr>
        <p:spPr>
          <a:xfrm>
            <a:off x="1419860" y="2293063"/>
            <a:ext cx="9352279" cy="1384995"/>
          </a:xfrm>
          <a:prstGeom prst="rect">
            <a:avLst/>
          </a:prstGeom>
          <a:noFill/>
        </p:spPr>
        <p:txBody>
          <a:bodyPr wrap="square" rtlCol="0">
            <a:spAutoFit/>
          </a:bodyPr>
          <a:lstStyle/>
          <a:p>
            <a:pPr algn="ctr"/>
            <a:r>
              <a:rPr lang="zh-CN" altLang="en-US" sz="6000" b="0" dirty="0">
                <a:solidFill>
                  <a:srgbClr val="753A78"/>
                </a:solidFill>
                <a:effectLst/>
                <a:latin typeface="Fira Code" panose="020B0809050000020004" pitchFamily="49" charset="0"/>
              </a:rPr>
              <a:t>周期汇报</a:t>
            </a:r>
          </a:p>
          <a:p>
            <a:pPr algn="ctr"/>
            <a:r>
              <a:rPr lang="en-US" altLang="zh-CN" sz="2400" dirty="0">
                <a:solidFill>
                  <a:srgbClr val="703881"/>
                </a:solidFill>
                <a:latin typeface="华文中宋" panose="02010600040101010101" pitchFamily="2" charset="-122"/>
                <a:ea typeface="华文中宋" panose="02010600040101010101" pitchFamily="2" charset="-122"/>
              </a:rPr>
              <a:t>		——</a:t>
            </a:r>
            <a:r>
              <a:rPr lang="zh-CN" altLang="en-US" sz="2400" dirty="0">
                <a:solidFill>
                  <a:srgbClr val="703881"/>
                </a:solidFill>
                <a:latin typeface="华文中宋" panose="02010600040101010101" pitchFamily="2" charset="-122"/>
                <a:ea typeface="华文中宋" panose="02010600040101010101" pitchFamily="2" charset="-122"/>
              </a:rPr>
              <a:t>第十二周</a:t>
            </a:r>
          </a:p>
        </p:txBody>
      </p:sp>
      <p:sp>
        <p:nvSpPr>
          <p:cNvPr id="4" name="user-avatar-profile_70039"/>
          <p:cNvSpPr>
            <a:spLocks noChangeAspect="1"/>
          </p:cNvSpPr>
          <p:nvPr/>
        </p:nvSpPr>
        <p:spPr bwMode="auto">
          <a:xfrm>
            <a:off x="7606675" y="387162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rgbClr val="703881"/>
          </a:solidFill>
          <a:ln>
            <a:noFill/>
          </a:ln>
        </p:spPr>
        <p:txBody>
          <a:bodyPr/>
          <a:lstStyle/>
          <a:p>
            <a:endParaRPr lang="zh-CN" altLang="en-US" dirty="0"/>
          </a:p>
        </p:txBody>
      </p:sp>
      <p:sp>
        <p:nvSpPr>
          <p:cNvPr id="5" name="文本框 4"/>
          <p:cNvSpPr txBox="1"/>
          <p:nvPr/>
        </p:nvSpPr>
        <p:spPr>
          <a:xfrm>
            <a:off x="8095762" y="3872439"/>
            <a:ext cx="2743200" cy="288220"/>
          </a:xfrm>
          <a:prstGeom prst="rect">
            <a:avLst/>
          </a:prstGeom>
          <a:noFill/>
        </p:spPr>
        <p:txBody>
          <a:bodyPr wrap="square" lIns="0" tIns="0" rIns="0" bIns="0" rtlCol="0">
            <a:spAutoFit/>
          </a:bodyPr>
          <a:lstStyle/>
          <a:p>
            <a:pPr algn="l">
              <a:lnSpc>
                <a:spcPct val="120000"/>
              </a:lnSpc>
            </a:pPr>
            <a:r>
              <a:rPr lang="zh-CN" altLang="en-US" spc="300" dirty="0">
                <a:solidFill>
                  <a:srgbClr val="703881"/>
                </a:solidFill>
                <a:latin typeface="+mn-ea"/>
              </a:rPr>
              <a:t>闫济洲 张善斌 马正华</a:t>
            </a:r>
          </a:p>
        </p:txBody>
      </p:sp>
      <p:cxnSp>
        <p:nvCxnSpPr>
          <p:cNvPr id="6" name="直接连接符 5"/>
          <p:cNvCxnSpPr/>
          <p:nvPr/>
        </p:nvCxnSpPr>
        <p:spPr>
          <a:xfrm>
            <a:off x="1353038" y="3694725"/>
            <a:ext cx="9485924" cy="0"/>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992951" y="6374861"/>
            <a:ext cx="2368634" cy="288220"/>
          </a:xfrm>
          <a:prstGeom prst="rect">
            <a:avLst/>
          </a:prstGeom>
          <a:noFill/>
        </p:spPr>
        <p:txBody>
          <a:bodyPr wrap="square" lIns="0" tIns="0" rIns="0" bIns="0" rtlCol="0">
            <a:spAutoFit/>
          </a:bodyPr>
          <a:lstStyle/>
          <a:p>
            <a:pPr algn="ctr">
              <a:lnSpc>
                <a:spcPct val="120000"/>
              </a:lnSpc>
            </a:pPr>
            <a:r>
              <a:rPr lang="en-US" altLang="zh-CN" spc="300" dirty="0">
                <a:solidFill>
                  <a:srgbClr val="703881"/>
                </a:solidFill>
                <a:latin typeface="+mn-ea"/>
              </a:rPr>
              <a:t>2024</a:t>
            </a:r>
            <a:r>
              <a:rPr lang="zh-CN" altLang="en-US" spc="300" dirty="0">
                <a:solidFill>
                  <a:srgbClr val="703881"/>
                </a:solidFill>
                <a:latin typeface="+mn-ea"/>
              </a:rPr>
              <a:t>年</a:t>
            </a:r>
            <a:r>
              <a:rPr lang="en-US" altLang="zh-CN" spc="300" dirty="0">
                <a:solidFill>
                  <a:srgbClr val="703881"/>
                </a:solidFill>
                <a:latin typeface="+mn-ea"/>
              </a:rPr>
              <a:t>5</a:t>
            </a:r>
            <a:r>
              <a:rPr lang="zh-CN" altLang="en-US" spc="300" dirty="0">
                <a:solidFill>
                  <a:srgbClr val="703881"/>
                </a:solidFill>
                <a:latin typeface="+mn-ea"/>
              </a:rPr>
              <a:t>月</a:t>
            </a:r>
            <a:r>
              <a:rPr lang="en-US" altLang="zh-CN" spc="300" dirty="0">
                <a:solidFill>
                  <a:srgbClr val="703881"/>
                </a:solidFill>
                <a:latin typeface="+mn-ea"/>
              </a:rPr>
              <a:t>13</a:t>
            </a:r>
            <a:r>
              <a:rPr lang="zh-CN" altLang="en-US" spc="300" dirty="0">
                <a:solidFill>
                  <a:srgbClr val="703881"/>
                </a:solidFill>
                <a:latin typeface="+mn-ea"/>
              </a:rPr>
              <a:t>日</a:t>
            </a:r>
          </a:p>
        </p:txBody>
      </p:sp>
      <p:grpSp>
        <p:nvGrpSpPr>
          <p:cNvPr id="8" name="组合 7"/>
          <p:cNvGrpSpPr>
            <a:grpSpLocks noChangeAspect="1"/>
          </p:cNvGrpSpPr>
          <p:nvPr/>
        </p:nvGrpSpPr>
        <p:grpSpPr>
          <a:xfrm>
            <a:off x="322863" y="6193109"/>
            <a:ext cx="1561684" cy="469972"/>
            <a:chOff x="2685028" y="2876682"/>
            <a:chExt cx="5502784" cy="1656004"/>
          </a:xfrm>
        </p:grpSpPr>
        <p:sp>
          <p:nvSpPr>
            <p:cNvPr id="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华文中宋" panose="02010600040101010101" pitchFamily="2" charset="-122"/>
                <a:ea typeface="华文中宋" panose="02010600040101010101" pitchFamily="2" charset="-122"/>
              </a:endParaRPr>
            </a:p>
          </p:txBody>
        </p:sp>
        <p:sp>
          <p:nvSpPr>
            <p:cNvPr id="1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华文中宋" panose="02010600040101010101" pitchFamily="2" charset="-122"/>
                <a:ea typeface="华文中宋" panose="02010600040101010101" pitchFamily="2" charset="-122"/>
              </a:endParaRPr>
            </a:p>
          </p:txBody>
        </p:sp>
        <p:pic>
          <p:nvPicPr>
            <p:cNvPr id="11" name="图片 10"/>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1" y="302285"/>
            <a:ext cx="10515600" cy="549275"/>
          </a:xfrm>
        </p:spPr>
        <p:txBody>
          <a:bodyPr/>
          <a:lstStyle/>
          <a:p>
            <a:r>
              <a:rPr lang="zh-CN" altLang="en-US" dirty="0"/>
              <a:t> </a:t>
            </a:r>
            <a:r>
              <a:rPr lang="en-US" altLang="zh-CN" dirty="0"/>
              <a:t>Part 5</a:t>
            </a:r>
            <a:r>
              <a:rPr lang="zh-CN" altLang="en-US" dirty="0"/>
              <a:t>：总结</a:t>
            </a:r>
            <a:r>
              <a:rPr lang="zh-CN" altLang="en-US" dirty="0">
                <a:solidFill>
                  <a:srgbClr val="702F73">
                    <a:alpha val="50000"/>
                  </a:srgbClr>
                </a:solidFill>
              </a:rPr>
              <a:t>与未来计划</a:t>
            </a:r>
          </a:p>
        </p:txBody>
      </p:sp>
      <p:sp>
        <p:nvSpPr>
          <p:cNvPr id="4" name="文本框 3">
            <a:extLst>
              <a:ext uri="{FF2B5EF4-FFF2-40B4-BE49-F238E27FC236}">
                <a16:creationId xmlns:a16="http://schemas.microsoft.com/office/drawing/2014/main" id="{362BABC8-1F79-49C4-9353-33CD681B715B}"/>
              </a:ext>
            </a:extLst>
          </p:cNvPr>
          <p:cNvSpPr txBox="1"/>
          <p:nvPr/>
        </p:nvSpPr>
        <p:spPr>
          <a:xfrm>
            <a:off x="647701" y="1050034"/>
            <a:ext cx="4818185" cy="4708981"/>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zh-CN" altLang="en-US" dirty="0"/>
              <a:t>在实际测试的过程中，发现有限元分析对真实装配时的指导意义</a:t>
            </a:r>
            <a:r>
              <a:rPr lang="zh-CN" altLang="en-US" b="1" dirty="0">
                <a:solidFill>
                  <a:srgbClr val="7E4381"/>
                </a:solidFill>
              </a:rPr>
              <a:t>无法深入</a:t>
            </a:r>
            <a:r>
              <a:rPr lang="zh-CN" altLang="en-US" dirty="0"/>
              <a:t>到具体的预紧力上去，实际过程</a:t>
            </a:r>
            <a:r>
              <a:rPr lang="zh-CN" altLang="en-US" b="1" dirty="0">
                <a:solidFill>
                  <a:srgbClr val="7E4381"/>
                </a:solidFill>
              </a:rPr>
              <a:t>很难准确达到</a:t>
            </a:r>
            <a:r>
              <a:rPr lang="zh-CN" altLang="en-US" dirty="0"/>
              <a:t>有限元分析指导得到的具体的值。</a:t>
            </a:r>
            <a:endParaRPr lang="en-US" altLang="zh-CN" dirty="0"/>
          </a:p>
          <a:p>
            <a:pPr marL="285750" indent="-285750">
              <a:spcBef>
                <a:spcPts val="600"/>
              </a:spcBef>
              <a:spcAft>
                <a:spcPts val="600"/>
              </a:spcAft>
              <a:buFont typeface="Arial" panose="020B0604020202020204" pitchFamily="34" charset="0"/>
              <a:buChar char="•"/>
            </a:pPr>
            <a:r>
              <a:rPr lang="zh-CN" altLang="en-US" dirty="0"/>
              <a:t>通过装配间隙的</a:t>
            </a:r>
            <a:r>
              <a:rPr lang="zh-CN" altLang="en-US" b="1" dirty="0">
                <a:solidFill>
                  <a:srgbClr val="7E4381"/>
                </a:solidFill>
              </a:rPr>
              <a:t>间对位关系</a:t>
            </a:r>
            <a:r>
              <a:rPr lang="zh-CN" altLang="en-US" dirty="0"/>
              <a:t>和</a:t>
            </a:r>
            <a:r>
              <a:rPr lang="zh-CN" altLang="en-US" b="1" dirty="0">
                <a:solidFill>
                  <a:srgbClr val="7E4381"/>
                </a:solidFill>
              </a:rPr>
              <a:t>前三个最近面方差</a:t>
            </a:r>
            <a:r>
              <a:rPr lang="zh-CN" altLang="en-US" dirty="0"/>
              <a:t>能够有效预测实际装配的优劣，这可以帮助我们在未实际装配或有限元分析时，以</a:t>
            </a:r>
            <a:r>
              <a:rPr lang="zh-CN" altLang="en-US" b="1" dirty="0"/>
              <a:t>较小的代价</a:t>
            </a:r>
            <a:r>
              <a:rPr lang="zh-CN" altLang="en-US" dirty="0"/>
              <a:t>完成对最优装配相位的预测。</a:t>
            </a:r>
            <a:endParaRPr lang="en-US" altLang="zh-CN" dirty="0"/>
          </a:p>
          <a:p>
            <a:pPr marL="285750" indent="-285750">
              <a:spcBef>
                <a:spcPts val="600"/>
              </a:spcBef>
              <a:spcAft>
                <a:spcPts val="600"/>
              </a:spcAft>
              <a:buFont typeface="Arial" panose="020B0604020202020204" pitchFamily="34" charset="0"/>
              <a:buChar char="•"/>
            </a:pPr>
            <a:r>
              <a:rPr lang="zh-CN" altLang="en-US" dirty="0"/>
              <a:t>此前对于同轴度的计算未考虑平移带来的影响，使得此前预测的同轴度</a:t>
            </a:r>
            <a:r>
              <a:rPr lang="zh-CN" altLang="en-US" b="1" dirty="0">
                <a:solidFill>
                  <a:srgbClr val="7E4381"/>
                </a:solidFill>
              </a:rPr>
              <a:t>相较于真实值偏大</a:t>
            </a:r>
            <a:r>
              <a:rPr lang="zh-CN" altLang="en-US" dirty="0"/>
              <a:t>，但是通过有限元分析结果做</a:t>
            </a:r>
            <a:r>
              <a:rPr lang="zh-CN" altLang="en-US" b="1" dirty="0">
                <a:solidFill>
                  <a:srgbClr val="7E4381"/>
                </a:solidFill>
              </a:rPr>
              <a:t>主成分分析</a:t>
            </a:r>
            <a:r>
              <a:rPr lang="zh-CN" altLang="en-US" dirty="0"/>
              <a:t>是有效的，可以较为明显的看出实际装配过程中的</a:t>
            </a:r>
            <a:r>
              <a:rPr lang="zh-CN" altLang="en-US" b="1" dirty="0">
                <a:solidFill>
                  <a:srgbClr val="7E4381"/>
                </a:solidFill>
              </a:rPr>
              <a:t>趋势</a:t>
            </a:r>
            <a:r>
              <a:rPr lang="zh-CN" altLang="en-US" dirty="0"/>
              <a:t>。</a:t>
            </a:r>
            <a:endParaRPr lang="en-US" altLang="zh-CN" dirty="0"/>
          </a:p>
          <a:p>
            <a:pPr marL="285750" indent="-285750">
              <a:spcBef>
                <a:spcPts val="600"/>
              </a:spcBef>
              <a:spcAft>
                <a:spcPts val="600"/>
              </a:spcAft>
              <a:buFont typeface="Arial" panose="020B0604020202020204" pitchFamily="34" charset="0"/>
              <a:buChar char="•"/>
            </a:pPr>
            <a:r>
              <a:rPr lang="zh-CN" altLang="en-US" dirty="0"/>
              <a:t>实际装配过程中只有</a:t>
            </a:r>
            <a:r>
              <a:rPr lang="en-US" altLang="zh-CN" dirty="0"/>
              <a:t>2~4</a:t>
            </a:r>
            <a:r>
              <a:rPr lang="zh-CN" altLang="en-US" dirty="0"/>
              <a:t>个面会实际接触，螺栓的</a:t>
            </a:r>
            <a:r>
              <a:rPr lang="zh-CN" altLang="en-US" b="1" dirty="0">
                <a:solidFill>
                  <a:srgbClr val="7E4381"/>
                </a:solidFill>
              </a:rPr>
              <a:t>加载顺序</a:t>
            </a:r>
            <a:r>
              <a:rPr lang="zh-CN" altLang="en-US" dirty="0"/>
              <a:t>可能对装配效果有影响。</a:t>
            </a:r>
            <a:endParaRPr lang="en-US" altLang="zh-CN" dirty="0"/>
          </a:p>
        </p:txBody>
      </p:sp>
      <p:cxnSp>
        <p:nvCxnSpPr>
          <p:cNvPr id="5" name="直接连接符 4">
            <a:extLst>
              <a:ext uri="{FF2B5EF4-FFF2-40B4-BE49-F238E27FC236}">
                <a16:creationId xmlns:a16="http://schemas.microsoft.com/office/drawing/2014/main" id="{342AB250-81F8-43F7-8C3F-FC7617FC356A}"/>
              </a:ext>
            </a:extLst>
          </p:cNvPr>
          <p:cNvCxnSpPr/>
          <p:nvPr/>
        </p:nvCxnSpPr>
        <p:spPr>
          <a:xfrm>
            <a:off x="5797061" y="629351"/>
            <a:ext cx="0" cy="5328138"/>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1" y="302285"/>
            <a:ext cx="10515600" cy="549275"/>
          </a:xfrm>
        </p:spPr>
        <p:txBody>
          <a:bodyPr/>
          <a:lstStyle/>
          <a:p>
            <a:r>
              <a:rPr lang="zh-CN" altLang="en-US" dirty="0"/>
              <a:t> </a:t>
            </a:r>
            <a:r>
              <a:rPr lang="en-US" altLang="zh-CN" dirty="0"/>
              <a:t>Part 5</a:t>
            </a:r>
            <a:r>
              <a:rPr lang="zh-CN" altLang="en-US" dirty="0"/>
              <a:t>：</a:t>
            </a:r>
            <a:r>
              <a:rPr lang="zh-CN" altLang="en-US" dirty="0">
                <a:solidFill>
                  <a:srgbClr val="702F73">
                    <a:alpha val="50000"/>
                  </a:srgbClr>
                </a:solidFill>
              </a:rPr>
              <a:t>总结与</a:t>
            </a:r>
            <a:r>
              <a:rPr lang="zh-CN" altLang="en-US" dirty="0"/>
              <a:t>未来计划</a:t>
            </a:r>
          </a:p>
        </p:txBody>
      </p:sp>
      <p:sp>
        <p:nvSpPr>
          <p:cNvPr id="3" name="文本框 2"/>
          <p:cNvSpPr txBox="1"/>
          <p:nvPr/>
        </p:nvSpPr>
        <p:spPr>
          <a:xfrm flipH="1">
            <a:off x="3680944" y="6185261"/>
            <a:ext cx="45719" cy="246221"/>
          </a:xfrm>
          <a:prstGeom prst="rect">
            <a:avLst/>
          </a:prstGeom>
          <a:noFill/>
        </p:spPr>
        <p:txBody>
          <a:bodyPr wrap="square" rtlCol="0">
            <a:spAutoFit/>
          </a:bodyPr>
          <a:lstStyle/>
          <a:p>
            <a:r>
              <a:rPr lang="zh-CN" altLang="en-US" sz="100" dirty="0">
                <a:solidFill>
                  <a:schemeClr val="bg1"/>
                </a:solidFill>
              </a:rPr>
              <a:t>我终究还是没能保护她</a:t>
            </a:r>
          </a:p>
        </p:txBody>
      </p:sp>
      <p:sp>
        <p:nvSpPr>
          <p:cNvPr id="10" name="文本框 9">
            <a:extLst>
              <a:ext uri="{FF2B5EF4-FFF2-40B4-BE49-F238E27FC236}">
                <a16:creationId xmlns:a16="http://schemas.microsoft.com/office/drawing/2014/main" id="{55451D7F-2E8B-4838-89E2-3737623AA36E}"/>
              </a:ext>
            </a:extLst>
          </p:cNvPr>
          <p:cNvSpPr txBox="1"/>
          <p:nvPr/>
        </p:nvSpPr>
        <p:spPr>
          <a:xfrm>
            <a:off x="647701" y="1050034"/>
            <a:ext cx="4818185" cy="4708981"/>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zh-CN" altLang="en-US" dirty="0">
                <a:solidFill>
                  <a:srgbClr val="B797B9"/>
                </a:solidFill>
              </a:rPr>
              <a:t>在实际测试的过程中，发现有限元分析对真实装配时的指导意义</a:t>
            </a:r>
            <a:r>
              <a:rPr lang="zh-CN" altLang="en-US" b="1" dirty="0">
                <a:solidFill>
                  <a:srgbClr val="B797B9"/>
                </a:solidFill>
              </a:rPr>
              <a:t>无法深入</a:t>
            </a:r>
            <a:r>
              <a:rPr lang="zh-CN" altLang="en-US" dirty="0">
                <a:solidFill>
                  <a:srgbClr val="B797B9"/>
                </a:solidFill>
              </a:rPr>
              <a:t>到具体的预紧力上去，实际过程</a:t>
            </a:r>
            <a:r>
              <a:rPr lang="zh-CN" altLang="en-US" b="1" dirty="0">
                <a:solidFill>
                  <a:srgbClr val="B797B9"/>
                </a:solidFill>
              </a:rPr>
              <a:t>很难准确达到</a:t>
            </a:r>
            <a:r>
              <a:rPr lang="zh-CN" altLang="en-US" dirty="0">
                <a:solidFill>
                  <a:srgbClr val="B797B9"/>
                </a:solidFill>
              </a:rPr>
              <a:t>有限元分析指导得到的具体的值。</a:t>
            </a:r>
            <a:endParaRPr lang="en-US" altLang="zh-CN" dirty="0">
              <a:solidFill>
                <a:srgbClr val="B797B9"/>
              </a:solidFill>
            </a:endParaRPr>
          </a:p>
          <a:p>
            <a:pPr marL="285750" indent="-285750">
              <a:spcBef>
                <a:spcPts val="600"/>
              </a:spcBef>
              <a:spcAft>
                <a:spcPts val="600"/>
              </a:spcAft>
              <a:buFont typeface="Arial" panose="020B0604020202020204" pitchFamily="34" charset="0"/>
              <a:buChar char="•"/>
            </a:pPr>
            <a:r>
              <a:rPr lang="zh-CN" altLang="en-US" dirty="0">
                <a:solidFill>
                  <a:srgbClr val="B797B9"/>
                </a:solidFill>
              </a:rPr>
              <a:t>通过装配间隙的</a:t>
            </a:r>
            <a:r>
              <a:rPr lang="zh-CN" altLang="en-US" b="1" dirty="0">
                <a:solidFill>
                  <a:srgbClr val="B797B9"/>
                </a:solidFill>
              </a:rPr>
              <a:t>间对位关系</a:t>
            </a:r>
            <a:r>
              <a:rPr lang="zh-CN" altLang="en-US" dirty="0">
                <a:solidFill>
                  <a:srgbClr val="B797B9"/>
                </a:solidFill>
              </a:rPr>
              <a:t>和</a:t>
            </a:r>
            <a:r>
              <a:rPr lang="zh-CN" altLang="en-US" b="1" dirty="0">
                <a:solidFill>
                  <a:srgbClr val="B797B9"/>
                </a:solidFill>
              </a:rPr>
              <a:t>前三个最近面方差</a:t>
            </a:r>
            <a:r>
              <a:rPr lang="zh-CN" altLang="en-US" dirty="0">
                <a:solidFill>
                  <a:srgbClr val="B797B9"/>
                </a:solidFill>
              </a:rPr>
              <a:t>能够有效预测实际装配的优劣，这可以帮助我们在未实际装配或有限元分析时，以</a:t>
            </a:r>
            <a:r>
              <a:rPr lang="zh-CN" altLang="en-US" b="1" dirty="0">
                <a:solidFill>
                  <a:srgbClr val="B797B9"/>
                </a:solidFill>
              </a:rPr>
              <a:t>较小的代价</a:t>
            </a:r>
            <a:r>
              <a:rPr lang="zh-CN" altLang="en-US" dirty="0">
                <a:solidFill>
                  <a:srgbClr val="B797B9"/>
                </a:solidFill>
              </a:rPr>
              <a:t>完成对最优装配相位的预测。</a:t>
            </a:r>
            <a:endParaRPr lang="en-US" altLang="zh-CN" dirty="0">
              <a:solidFill>
                <a:srgbClr val="B797B9"/>
              </a:solidFill>
            </a:endParaRPr>
          </a:p>
          <a:p>
            <a:pPr marL="285750" indent="-285750">
              <a:spcBef>
                <a:spcPts val="600"/>
              </a:spcBef>
              <a:spcAft>
                <a:spcPts val="600"/>
              </a:spcAft>
              <a:buFont typeface="Arial" panose="020B0604020202020204" pitchFamily="34" charset="0"/>
              <a:buChar char="•"/>
            </a:pPr>
            <a:r>
              <a:rPr lang="zh-CN" altLang="en-US" dirty="0">
                <a:solidFill>
                  <a:srgbClr val="B797B9"/>
                </a:solidFill>
              </a:rPr>
              <a:t>此前对于同轴度的计算未考虑平移带来的影响，使得此前预测的同轴度</a:t>
            </a:r>
            <a:r>
              <a:rPr lang="zh-CN" altLang="en-US" b="1" dirty="0">
                <a:solidFill>
                  <a:srgbClr val="B797B9"/>
                </a:solidFill>
              </a:rPr>
              <a:t>相较于真实值偏大</a:t>
            </a:r>
            <a:r>
              <a:rPr lang="zh-CN" altLang="en-US" dirty="0">
                <a:solidFill>
                  <a:srgbClr val="B797B9"/>
                </a:solidFill>
              </a:rPr>
              <a:t>，但是通过有限元分析结果做</a:t>
            </a:r>
            <a:r>
              <a:rPr lang="zh-CN" altLang="en-US" b="1" dirty="0">
                <a:solidFill>
                  <a:srgbClr val="B797B9"/>
                </a:solidFill>
              </a:rPr>
              <a:t>主成分分析</a:t>
            </a:r>
            <a:r>
              <a:rPr lang="zh-CN" altLang="en-US" dirty="0">
                <a:solidFill>
                  <a:srgbClr val="B797B9"/>
                </a:solidFill>
              </a:rPr>
              <a:t>是有效的，可以较为明显的看出实际装配过程中的</a:t>
            </a:r>
            <a:r>
              <a:rPr lang="zh-CN" altLang="en-US" b="1" dirty="0">
                <a:solidFill>
                  <a:srgbClr val="B797B9"/>
                </a:solidFill>
              </a:rPr>
              <a:t>趋势</a:t>
            </a:r>
            <a:r>
              <a:rPr lang="zh-CN" altLang="en-US" dirty="0">
                <a:solidFill>
                  <a:srgbClr val="B797B9"/>
                </a:solidFill>
              </a:rPr>
              <a:t>。</a:t>
            </a:r>
            <a:endParaRPr lang="en-US" altLang="zh-CN" dirty="0">
              <a:solidFill>
                <a:srgbClr val="B797B9"/>
              </a:solidFill>
            </a:endParaRPr>
          </a:p>
          <a:p>
            <a:pPr marL="285750" indent="-285750">
              <a:spcBef>
                <a:spcPts val="600"/>
              </a:spcBef>
              <a:spcAft>
                <a:spcPts val="600"/>
              </a:spcAft>
              <a:buFont typeface="Arial" panose="020B0604020202020204" pitchFamily="34" charset="0"/>
              <a:buChar char="•"/>
            </a:pPr>
            <a:r>
              <a:rPr lang="zh-CN" altLang="en-US" dirty="0">
                <a:solidFill>
                  <a:srgbClr val="B797B9"/>
                </a:solidFill>
              </a:rPr>
              <a:t>实际装配过程中只有</a:t>
            </a:r>
            <a:r>
              <a:rPr lang="en-US" altLang="zh-CN" dirty="0">
                <a:solidFill>
                  <a:srgbClr val="B797B9"/>
                </a:solidFill>
              </a:rPr>
              <a:t>2~4</a:t>
            </a:r>
            <a:r>
              <a:rPr lang="zh-CN" altLang="en-US" dirty="0">
                <a:solidFill>
                  <a:srgbClr val="B797B9"/>
                </a:solidFill>
              </a:rPr>
              <a:t>个面会实际接触，螺栓的</a:t>
            </a:r>
            <a:r>
              <a:rPr lang="zh-CN" altLang="en-US" b="1" dirty="0">
                <a:solidFill>
                  <a:srgbClr val="B797B9"/>
                </a:solidFill>
              </a:rPr>
              <a:t>加载顺序</a:t>
            </a:r>
            <a:r>
              <a:rPr lang="zh-CN" altLang="en-US" dirty="0">
                <a:solidFill>
                  <a:srgbClr val="B797B9"/>
                </a:solidFill>
              </a:rPr>
              <a:t>可能对装配效果有影响。</a:t>
            </a:r>
            <a:endParaRPr lang="en-US" altLang="zh-CN" dirty="0">
              <a:solidFill>
                <a:srgbClr val="B797B9"/>
              </a:solidFill>
            </a:endParaRPr>
          </a:p>
        </p:txBody>
      </p:sp>
      <p:cxnSp>
        <p:nvCxnSpPr>
          <p:cNvPr id="11" name="直接连接符 10">
            <a:extLst>
              <a:ext uri="{FF2B5EF4-FFF2-40B4-BE49-F238E27FC236}">
                <a16:creationId xmlns:a16="http://schemas.microsoft.com/office/drawing/2014/main" id="{EE75B4BD-2E22-4E08-BE53-76E71E59789F}"/>
              </a:ext>
            </a:extLst>
          </p:cNvPr>
          <p:cNvCxnSpPr/>
          <p:nvPr/>
        </p:nvCxnSpPr>
        <p:spPr>
          <a:xfrm>
            <a:off x="5797061" y="629351"/>
            <a:ext cx="0" cy="5328138"/>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6AE5000-0EB3-4289-8C7F-4A5AFB94358C}"/>
              </a:ext>
            </a:extLst>
          </p:cNvPr>
          <p:cNvSpPr txBox="1"/>
          <p:nvPr/>
        </p:nvSpPr>
        <p:spPr>
          <a:xfrm>
            <a:off x="6198578" y="1050033"/>
            <a:ext cx="4818185" cy="289310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zh-CN" altLang="en-US" dirty="0"/>
              <a:t>更多的实际装配实验，考虑在实际装配过程中加载顺序、平移手段等对装配体的影响。</a:t>
            </a:r>
            <a:endParaRPr lang="en-US" altLang="zh-CN" dirty="0"/>
          </a:p>
          <a:p>
            <a:pPr marL="285750" indent="-285750">
              <a:spcBef>
                <a:spcPts val="600"/>
              </a:spcBef>
              <a:spcAft>
                <a:spcPts val="600"/>
              </a:spcAft>
              <a:buFont typeface="Arial" panose="020B0604020202020204" pitchFamily="34" charset="0"/>
              <a:buChar char="•"/>
            </a:pPr>
            <a:r>
              <a:rPr lang="zh-CN" altLang="en-US" dirty="0"/>
              <a:t>考虑通过机器学习的方式探索按步加载中不同顺序和不同程度的加载对装配体同轴度的影响，这相对于学习预紧力更具指导意义。</a:t>
            </a:r>
            <a:endParaRPr lang="en-US" altLang="zh-CN" dirty="0"/>
          </a:p>
          <a:p>
            <a:pPr marL="285750" indent="-285750">
              <a:spcBef>
                <a:spcPts val="600"/>
              </a:spcBef>
              <a:spcAft>
                <a:spcPts val="600"/>
              </a:spcAft>
              <a:buFont typeface="Arial" panose="020B0604020202020204" pitchFamily="34" charset="0"/>
              <a:buChar char="•"/>
            </a:pPr>
            <a:r>
              <a:rPr lang="zh-CN" altLang="en-US" dirty="0"/>
              <a:t>我们已经通过有限元验证我们的间隙预测方法在第二组法兰中成立，接下来将尝试通过实物装配验证其有效性。以便可以在最快的速度内选出最优装配相位。</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10600" y="6327474"/>
            <a:ext cx="2743200" cy="365125"/>
          </a:xfrm>
        </p:spPr>
        <p:txBody>
          <a:bodyPr/>
          <a:lstStyle/>
          <a:p>
            <a:fld id="{565CE74E-AB26-4998-AD42-012C4C1AD076}" type="slidenum">
              <a:rPr lang="zh-CN" altLang="en-US" smtClean="0"/>
              <a:t>12</a:t>
            </a:fld>
            <a:endParaRPr lang="zh-CN" altLang="en-US" dirty="0"/>
          </a:p>
        </p:txBody>
      </p:sp>
      <p:sp>
        <p:nvSpPr>
          <p:cNvPr id="3" name="文本框 2"/>
          <p:cNvSpPr txBox="1"/>
          <p:nvPr/>
        </p:nvSpPr>
        <p:spPr>
          <a:xfrm>
            <a:off x="1664268" y="1500549"/>
            <a:ext cx="8863464" cy="3201197"/>
          </a:xfrm>
          <a:prstGeom prst="rect">
            <a:avLst/>
          </a:prstGeom>
          <a:noFill/>
        </p:spPr>
        <p:txBody>
          <a:bodyPr wrap="square" rtlCol="0">
            <a:spAutoFit/>
          </a:bodyPr>
          <a:lstStyle/>
          <a:p>
            <a:pPr algn="ctr">
              <a:lnSpc>
                <a:spcPct val="150000"/>
              </a:lnSpc>
            </a:pPr>
            <a:r>
              <a:rPr lang="zh-CN" altLang="en-US" sz="7200" dirty="0">
                <a:solidFill>
                  <a:schemeClr val="accent4">
                    <a:lumMod val="60000"/>
                    <a:lumOff val="40000"/>
                  </a:schemeClr>
                </a:solidFill>
              </a:rPr>
              <a:t>谢谢大家</a:t>
            </a:r>
            <a:endParaRPr lang="en-US" altLang="zh-CN" sz="7200" dirty="0">
              <a:solidFill>
                <a:schemeClr val="accent4">
                  <a:lumMod val="60000"/>
                  <a:lumOff val="40000"/>
                </a:schemeClr>
              </a:solidFill>
            </a:endParaRPr>
          </a:p>
          <a:p>
            <a:pPr algn="ctr">
              <a:lnSpc>
                <a:spcPct val="150000"/>
              </a:lnSpc>
            </a:pPr>
            <a:r>
              <a:rPr lang="zh-CN" altLang="en-US" sz="7200" dirty="0">
                <a:solidFill>
                  <a:schemeClr val="accent4">
                    <a:lumMod val="60000"/>
                    <a:lumOff val="40000"/>
                  </a:schemeClr>
                </a:solidFill>
              </a:rPr>
              <a:t>请大家批评指正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65CE74E-AB26-4998-AD42-012C4C1AD076}" type="slidenum">
              <a:rPr lang="zh-CN" altLang="en-US" smtClean="0"/>
              <a:t>2</a:t>
            </a:fld>
            <a:endParaRPr lang="zh-CN" altLang="en-US" dirty="0"/>
          </a:p>
        </p:txBody>
      </p:sp>
      <p:sp>
        <p:nvSpPr>
          <p:cNvPr id="4" name="文本框 3"/>
          <p:cNvSpPr txBox="1"/>
          <p:nvPr/>
        </p:nvSpPr>
        <p:spPr>
          <a:xfrm>
            <a:off x="5268298" y="1126478"/>
            <a:ext cx="6678542" cy="4605043"/>
          </a:xfrm>
          <a:prstGeom prst="rect">
            <a:avLst/>
          </a:prstGeom>
          <a:noFill/>
        </p:spPr>
        <p:txBody>
          <a:bodyPr wrap="square" rtlCol="0">
            <a:spAutoFit/>
          </a:bodyPr>
          <a:lstStyle/>
          <a:p>
            <a:pPr marL="571500" indent="-571500">
              <a:lnSpc>
                <a:spcPct val="150000"/>
              </a:lnSpc>
              <a:buFont typeface="Wingdings" panose="05000000000000000000" pitchFamily="2" charset="2"/>
              <a:buChar char="p"/>
            </a:pPr>
            <a:r>
              <a:rPr lang="en-US" altLang="zh-CN" sz="4000" dirty="0">
                <a:solidFill>
                  <a:srgbClr val="7030A0"/>
                </a:solidFill>
                <a:latin typeface="霞鹜文楷等宽" panose="02020509000000000000" pitchFamily="49" charset="-122"/>
                <a:ea typeface="霞鹜文楷等宽" panose="02020509000000000000" pitchFamily="49" charset="-122"/>
              </a:rPr>
              <a:t>Part 1</a:t>
            </a:r>
            <a:r>
              <a:rPr lang="zh-CN" altLang="en-US" sz="4000" dirty="0">
                <a:solidFill>
                  <a:srgbClr val="7030A0"/>
                </a:solidFill>
                <a:latin typeface="霞鹜文楷等宽" panose="02020509000000000000" pitchFamily="49" charset="-122"/>
                <a:ea typeface="霞鹜文楷等宽" panose="02020509000000000000" pitchFamily="49" charset="-122"/>
              </a:rPr>
              <a:t>：最优相位分析</a:t>
            </a:r>
            <a:endParaRPr lang="en-US" altLang="zh-CN" sz="4000" dirty="0">
              <a:solidFill>
                <a:srgbClr val="7030A0"/>
              </a:solidFill>
              <a:latin typeface="霞鹜文楷等宽" panose="02020509000000000000" pitchFamily="49" charset="-122"/>
              <a:ea typeface="霞鹜文楷等宽" panose="02020509000000000000" pitchFamily="49" charset="-122"/>
            </a:endParaRPr>
          </a:p>
          <a:p>
            <a:pPr marL="571500" indent="-571500">
              <a:lnSpc>
                <a:spcPct val="150000"/>
              </a:lnSpc>
              <a:buFont typeface="Wingdings" panose="05000000000000000000" pitchFamily="2" charset="2"/>
              <a:buChar char="p"/>
            </a:pPr>
            <a:r>
              <a:rPr lang="en-US" altLang="zh-CN" sz="4000" dirty="0">
                <a:solidFill>
                  <a:srgbClr val="7030A0"/>
                </a:solidFill>
                <a:latin typeface="霞鹜文楷等宽" panose="02020509000000000000" pitchFamily="49" charset="-122"/>
                <a:ea typeface="霞鹜文楷等宽" panose="02020509000000000000" pitchFamily="49" charset="-122"/>
              </a:rPr>
              <a:t>Part 2</a:t>
            </a:r>
            <a:r>
              <a:rPr lang="zh-CN" altLang="en-US" sz="4000" dirty="0">
                <a:solidFill>
                  <a:srgbClr val="7030A0"/>
                </a:solidFill>
                <a:latin typeface="霞鹜文楷等宽" panose="02020509000000000000" pitchFamily="49" charset="-122"/>
                <a:ea typeface="霞鹜文楷等宽" panose="02020509000000000000" pitchFamily="49" charset="-122"/>
              </a:rPr>
              <a:t>：有限元仿真</a:t>
            </a:r>
            <a:endParaRPr lang="en-US" altLang="zh-CN" sz="4000" dirty="0">
              <a:solidFill>
                <a:srgbClr val="7030A0"/>
              </a:solidFill>
              <a:latin typeface="霞鹜文楷等宽" panose="02020509000000000000" pitchFamily="49" charset="-122"/>
              <a:ea typeface="霞鹜文楷等宽" panose="02020509000000000000" pitchFamily="49" charset="-122"/>
            </a:endParaRPr>
          </a:p>
          <a:p>
            <a:pPr marL="571500" indent="-571500">
              <a:lnSpc>
                <a:spcPct val="150000"/>
              </a:lnSpc>
              <a:buFont typeface="Wingdings" panose="05000000000000000000" pitchFamily="2" charset="2"/>
              <a:buChar char="p"/>
            </a:pPr>
            <a:r>
              <a:rPr lang="en-US" altLang="zh-CN" sz="4000" dirty="0">
                <a:solidFill>
                  <a:srgbClr val="7030A0"/>
                </a:solidFill>
                <a:latin typeface="霞鹜文楷等宽" panose="02020509000000000000" pitchFamily="49" charset="-122"/>
                <a:ea typeface="霞鹜文楷等宽" panose="02020509000000000000" pitchFamily="49" charset="-122"/>
              </a:rPr>
              <a:t>Part 3</a:t>
            </a:r>
            <a:r>
              <a:rPr lang="zh-CN" altLang="en-US" sz="4000" dirty="0">
                <a:solidFill>
                  <a:srgbClr val="7030A0"/>
                </a:solidFill>
                <a:latin typeface="霞鹜文楷等宽" panose="02020509000000000000" pitchFamily="49" charset="-122"/>
                <a:ea typeface="霞鹜文楷等宽" panose="02020509000000000000" pitchFamily="49" charset="-122"/>
              </a:rPr>
              <a:t>：装配策略</a:t>
            </a:r>
            <a:endParaRPr lang="en-US" altLang="zh-CN" sz="4000" dirty="0">
              <a:solidFill>
                <a:srgbClr val="7030A0"/>
              </a:solidFill>
              <a:latin typeface="霞鹜文楷等宽" panose="02020509000000000000" pitchFamily="49" charset="-122"/>
              <a:ea typeface="霞鹜文楷等宽" panose="02020509000000000000" pitchFamily="49" charset="-122"/>
            </a:endParaRPr>
          </a:p>
          <a:p>
            <a:pPr marL="571500" indent="-571500">
              <a:lnSpc>
                <a:spcPct val="150000"/>
              </a:lnSpc>
              <a:buFont typeface="Wingdings" panose="05000000000000000000" pitchFamily="2" charset="2"/>
              <a:buChar char="p"/>
            </a:pPr>
            <a:r>
              <a:rPr lang="en-US" altLang="zh-CN" sz="4000" dirty="0">
                <a:solidFill>
                  <a:srgbClr val="7030A0"/>
                </a:solidFill>
                <a:latin typeface="霞鹜文楷等宽" panose="02020509000000000000" pitchFamily="49" charset="-122"/>
                <a:ea typeface="霞鹜文楷等宽" panose="02020509000000000000" pitchFamily="49" charset="-122"/>
              </a:rPr>
              <a:t>Part 4</a:t>
            </a:r>
            <a:r>
              <a:rPr lang="zh-CN" altLang="en-US" sz="4000" dirty="0">
                <a:solidFill>
                  <a:srgbClr val="7030A0"/>
                </a:solidFill>
                <a:latin typeface="霞鹜文楷等宽" panose="02020509000000000000" pitchFamily="49" charset="-122"/>
                <a:ea typeface="霞鹜文楷等宽" panose="02020509000000000000" pitchFamily="49" charset="-122"/>
              </a:rPr>
              <a:t>：装配实验</a:t>
            </a:r>
            <a:endParaRPr lang="en-US" altLang="zh-CN" sz="4000" dirty="0">
              <a:solidFill>
                <a:srgbClr val="7030A0"/>
              </a:solidFill>
              <a:latin typeface="霞鹜文楷等宽" panose="02020509000000000000" pitchFamily="49" charset="-122"/>
              <a:ea typeface="霞鹜文楷等宽" panose="02020509000000000000" pitchFamily="49" charset="-122"/>
            </a:endParaRPr>
          </a:p>
          <a:p>
            <a:pPr marL="571500" indent="-571500">
              <a:lnSpc>
                <a:spcPct val="150000"/>
              </a:lnSpc>
              <a:buFont typeface="Wingdings" panose="05000000000000000000" pitchFamily="2" charset="2"/>
              <a:buChar char="p"/>
            </a:pPr>
            <a:r>
              <a:rPr lang="en-US" altLang="zh-CN" sz="4000" dirty="0">
                <a:solidFill>
                  <a:srgbClr val="7030A0"/>
                </a:solidFill>
                <a:latin typeface="霞鹜文楷等宽" panose="02020509000000000000" pitchFamily="49" charset="-122"/>
                <a:ea typeface="霞鹜文楷等宽" panose="02020509000000000000" pitchFamily="49" charset="-122"/>
              </a:rPr>
              <a:t>Part 5</a:t>
            </a:r>
            <a:r>
              <a:rPr lang="zh-CN" altLang="en-US" sz="4000" dirty="0">
                <a:solidFill>
                  <a:srgbClr val="7030A0"/>
                </a:solidFill>
                <a:latin typeface="霞鹜文楷等宽" panose="02020509000000000000" pitchFamily="49" charset="-122"/>
                <a:ea typeface="霞鹜文楷等宽" panose="02020509000000000000" pitchFamily="49" charset="-122"/>
              </a:rPr>
              <a:t>：总结与未来计划</a:t>
            </a:r>
            <a:endParaRPr lang="en-US" altLang="zh-CN" sz="4000" dirty="0">
              <a:solidFill>
                <a:srgbClr val="7030A0"/>
              </a:solidFill>
              <a:latin typeface="霞鹜文楷等宽" panose="02020509000000000000" pitchFamily="49" charset="-122"/>
              <a:ea typeface="霞鹜文楷等宽" panose="02020509000000000000" pitchFamily="49" charset="-122"/>
            </a:endParaRPr>
          </a:p>
        </p:txBody>
      </p:sp>
      <p:sp>
        <p:nvSpPr>
          <p:cNvPr id="5" name="矩形 4"/>
          <p:cNvSpPr/>
          <p:nvPr/>
        </p:nvSpPr>
        <p:spPr>
          <a:xfrm>
            <a:off x="245160" y="2720885"/>
            <a:ext cx="3672800" cy="1200329"/>
          </a:xfrm>
          <a:prstGeom prst="rect">
            <a:avLst/>
          </a:prstGeom>
          <a:noFill/>
        </p:spPr>
        <p:txBody>
          <a:bodyPr wrap="none" lIns="91440" tIns="45720" rIns="91440" bIns="45720">
            <a:spAutoFit/>
          </a:bodyPr>
          <a:lstStyle/>
          <a:p>
            <a:pPr algn="ctr"/>
            <a:r>
              <a:rPr lang="en-US" altLang="zh-CN" sz="7200" b="1" dirty="0">
                <a:ln w="12700">
                  <a:solidFill>
                    <a:schemeClr val="accent6">
                      <a:lumMod val="60000"/>
                      <a:lumOff val="40000"/>
                    </a:schemeClr>
                  </a:solidFill>
                  <a:prstDash val="solid"/>
                </a:ln>
                <a:pattFill prst="zigZag">
                  <a:fgClr>
                    <a:schemeClr val="accent5">
                      <a:lumMod val="60000"/>
                      <a:lumOff val="40000"/>
                    </a:schemeClr>
                  </a:fgClr>
                  <a:bgClr>
                    <a:schemeClr val="accent5">
                      <a:lumMod val="20000"/>
                      <a:lumOff val="80000"/>
                    </a:schemeClr>
                  </a:bgClr>
                </a:pattFill>
              </a:rPr>
              <a:t>Content</a:t>
            </a:r>
            <a:endParaRPr lang="zh-CN" altLang="en-US" sz="7200" b="1" cap="none" spc="0" dirty="0">
              <a:ln w="12700">
                <a:solidFill>
                  <a:schemeClr val="accent6">
                    <a:lumMod val="60000"/>
                    <a:lumOff val="40000"/>
                  </a:schemeClr>
                </a:solidFill>
                <a:prstDash val="solid"/>
              </a:ln>
              <a:pattFill prst="zigZag">
                <a:fgClr>
                  <a:schemeClr val="accent5">
                    <a:lumMod val="60000"/>
                    <a:lumOff val="40000"/>
                  </a:schemeClr>
                </a:fgClr>
                <a:bgClr>
                  <a:schemeClr val="accent5">
                    <a:lumMod val="20000"/>
                    <a:lumOff val="80000"/>
                  </a:schemeClr>
                </a:bgClr>
              </a:pattFill>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1</a:t>
            </a:r>
            <a:r>
              <a:rPr lang="zh-CN" altLang="en-US" dirty="0"/>
              <a:t>：最优相位分析</a:t>
            </a:r>
          </a:p>
        </p:txBody>
      </p:sp>
      <p:cxnSp>
        <p:nvCxnSpPr>
          <p:cNvPr id="11" name="直接连接符 10"/>
          <p:cNvCxnSpPr/>
          <p:nvPr/>
        </p:nvCxnSpPr>
        <p:spPr>
          <a:xfrm>
            <a:off x="6059488" y="732734"/>
            <a:ext cx="0" cy="5392531"/>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877664" y="5364331"/>
            <a:ext cx="2190517" cy="369332"/>
          </a:xfrm>
          <a:prstGeom prst="rect">
            <a:avLst/>
          </a:prstGeom>
          <a:noFill/>
        </p:spPr>
        <p:txBody>
          <a:bodyPr wrap="square" rtlCol="0">
            <a:spAutoFit/>
          </a:bodyPr>
          <a:lstStyle/>
          <a:p>
            <a:pPr algn="ctr"/>
            <a:r>
              <a:rPr lang="zh-CN" altLang="en-US" dirty="0">
                <a:latin typeface="+mj-ea"/>
                <a:ea typeface="+mj-ea"/>
              </a:rPr>
              <a:t>装配相位分析图</a:t>
            </a:r>
          </a:p>
        </p:txBody>
      </p:sp>
      <p:sp>
        <p:nvSpPr>
          <p:cNvPr id="7" name="文本框 6"/>
          <p:cNvSpPr txBox="1"/>
          <p:nvPr/>
        </p:nvSpPr>
        <p:spPr>
          <a:xfrm>
            <a:off x="6463286" y="1781322"/>
            <a:ext cx="5317382" cy="4618572"/>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2000" dirty="0">
                <a:latin typeface="霞鹜文楷等宽" panose="02020509000000000000" pitchFamily="49" charset="-122"/>
                <a:ea typeface="霞鹜文楷等宽" panose="02020509000000000000" pitchFamily="49" charset="-122"/>
              </a:rPr>
              <a:t>最初假设</a:t>
            </a:r>
            <a:r>
              <a:rPr lang="en-US" altLang="zh-CN" sz="2000" dirty="0">
                <a:latin typeface="霞鹜文楷等宽" panose="02020509000000000000" pitchFamily="49" charset="-122"/>
                <a:ea typeface="霞鹜文楷等宽" panose="02020509000000000000" pitchFamily="49" charset="-122"/>
              </a:rPr>
              <a:t>1</a:t>
            </a:r>
            <a:r>
              <a:rPr lang="zh-CN" altLang="en-US" sz="2000" dirty="0">
                <a:latin typeface="霞鹜文楷等宽" panose="02020509000000000000" pitchFamily="49" charset="-122"/>
                <a:ea typeface="霞鹜文楷等宽" panose="02020509000000000000" pitchFamily="49" charset="-122"/>
              </a:rPr>
              <a:t>：</a:t>
            </a:r>
            <a:r>
              <a:rPr lang="en-US" altLang="zh-CN" sz="2000" dirty="0">
                <a:solidFill>
                  <a:srgbClr val="7030A0"/>
                </a:solidFill>
                <a:latin typeface="霞鹜文楷等宽" panose="02020509000000000000" pitchFamily="49" charset="-122"/>
                <a:ea typeface="霞鹜文楷等宽" panose="02020509000000000000" pitchFamily="49" charset="-122"/>
              </a:rPr>
              <a:t>6</a:t>
            </a:r>
            <a:r>
              <a:rPr lang="zh-CN" altLang="en-US" sz="2000" dirty="0">
                <a:solidFill>
                  <a:srgbClr val="7030A0"/>
                </a:solidFill>
                <a:latin typeface="霞鹜文楷等宽" panose="02020509000000000000" pitchFamily="49" charset="-122"/>
                <a:ea typeface="霞鹜文楷等宽" panose="02020509000000000000" pitchFamily="49" charset="-122"/>
              </a:rPr>
              <a:t>个面方差最小</a:t>
            </a:r>
            <a:r>
              <a:rPr lang="zh-CN" altLang="en-US" sz="2000" dirty="0">
                <a:latin typeface="霞鹜文楷等宽" panose="02020509000000000000" pitchFamily="49" charset="-122"/>
                <a:ea typeface="霞鹜文楷等宽" panose="02020509000000000000" pitchFamily="49" charset="-122"/>
              </a:rPr>
              <a:t>的相位最优</a:t>
            </a:r>
            <a:endParaRPr lang="en-US" altLang="zh-CN" sz="2000" dirty="0">
              <a:latin typeface="霞鹜文楷等宽" panose="02020509000000000000" pitchFamily="49" charset="-122"/>
              <a:ea typeface="霞鹜文楷等宽" panose="02020509000000000000" pitchFamily="49" charset="-122"/>
            </a:endParaRPr>
          </a:p>
          <a:p>
            <a:pPr marL="285750" indent="-285750">
              <a:lnSpc>
                <a:spcPct val="150000"/>
              </a:lnSpc>
              <a:buFont typeface="Wingdings" panose="05000000000000000000" pitchFamily="2" charset="2"/>
              <a:buChar char="p"/>
            </a:pPr>
            <a:endParaRPr lang="en-US" altLang="zh-CN" sz="2000" dirty="0">
              <a:latin typeface="霞鹜文楷等宽" panose="02020509000000000000" pitchFamily="49" charset="-122"/>
              <a:ea typeface="霞鹜文楷等宽" panose="02020509000000000000" pitchFamily="49" charset="-122"/>
            </a:endParaRPr>
          </a:p>
          <a:p>
            <a:pPr marL="285750" indent="-285750">
              <a:lnSpc>
                <a:spcPct val="200000"/>
              </a:lnSpc>
              <a:buFont typeface="Wingdings" panose="05000000000000000000" pitchFamily="2" charset="2"/>
              <a:buChar char="p"/>
            </a:pPr>
            <a:r>
              <a:rPr lang="zh-CN" altLang="en-US" sz="2000" dirty="0">
                <a:latin typeface="霞鹜文楷等宽" panose="02020509000000000000" pitchFamily="49" charset="-122"/>
                <a:ea typeface="霞鹜文楷等宽" panose="02020509000000000000" pitchFamily="49" charset="-122"/>
              </a:rPr>
              <a:t>最初假设</a:t>
            </a:r>
            <a:r>
              <a:rPr lang="en-US" altLang="zh-CN" sz="2000" dirty="0">
                <a:latin typeface="霞鹜文楷等宽" panose="02020509000000000000" pitchFamily="49" charset="-122"/>
                <a:ea typeface="霞鹜文楷等宽" panose="02020509000000000000" pitchFamily="49" charset="-122"/>
              </a:rPr>
              <a:t>2</a:t>
            </a:r>
            <a:r>
              <a:rPr lang="zh-CN" altLang="en-US" sz="2000" dirty="0">
                <a:latin typeface="霞鹜文楷等宽" panose="02020509000000000000" pitchFamily="49" charset="-122"/>
                <a:ea typeface="霞鹜文楷等宽" panose="02020509000000000000" pitchFamily="49" charset="-122"/>
              </a:rPr>
              <a:t>：装配时采用</a:t>
            </a:r>
            <a:r>
              <a:rPr lang="zh-CN" altLang="en-US" sz="2000" dirty="0">
                <a:solidFill>
                  <a:srgbClr val="7030A0"/>
                </a:solidFill>
                <a:latin typeface="霞鹜文楷等宽" panose="02020509000000000000" pitchFamily="49" charset="-122"/>
                <a:ea typeface="霞鹜文楷等宽" panose="02020509000000000000" pitchFamily="49" charset="-122"/>
              </a:rPr>
              <a:t>对位</a:t>
            </a:r>
            <a:r>
              <a:rPr lang="zh-CN" altLang="en-US" sz="2000" dirty="0">
                <a:latin typeface="霞鹜文楷等宽" panose="02020509000000000000" pitchFamily="49" charset="-122"/>
                <a:ea typeface="霞鹜文楷等宽" panose="02020509000000000000" pitchFamily="49" charset="-122"/>
              </a:rPr>
              <a:t>或</a:t>
            </a:r>
            <a:r>
              <a:rPr lang="zh-CN" altLang="en-US" sz="2000" dirty="0">
                <a:solidFill>
                  <a:srgbClr val="7030A0"/>
                </a:solidFill>
                <a:latin typeface="霞鹜文楷等宽" panose="02020509000000000000" pitchFamily="49" charset="-122"/>
                <a:ea typeface="霞鹜文楷等宽" panose="02020509000000000000" pitchFamily="49" charset="-122"/>
              </a:rPr>
              <a:t>间位</a:t>
            </a:r>
            <a:r>
              <a:rPr lang="zh-CN" altLang="en-US" sz="2000" dirty="0">
                <a:latin typeface="霞鹜文楷等宽" panose="02020509000000000000" pitchFamily="49" charset="-122"/>
                <a:ea typeface="霞鹜文楷等宽" panose="02020509000000000000" pitchFamily="49" charset="-122"/>
              </a:rPr>
              <a:t>支撑更有利于最装配后同轴度</a:t>
            </a:r>
            <a:endParaRPr lang="en-US" altLang="zh-CN" sz="2000" dirty="0">
              <a:latin typeface="霞鹜文楷等宽" panose="02020509000000000000" pitchFamily="49" charset="-122"/>
              <a:ea typeface="霞鹜文楷等宽" panose="02020509000000000000" pitchFamily="49" charset="-122"/>
            </a:endParaRPr>
          </a:p>
          <a:p>
            <a:pPr marL="285750" indent="-285750">
              <a:lnSpc>
                <a:spcPct val="200000"/>
              </a:lnSpc>
              <a:buFont typeface="Wingdings" panose="05000000000000000000" pitchFamily="2" charset="2"/>
              <a:buChar char="p"/>
            </a:pPr>
            <a:endParaRPr lang="en-US" altLang="zh-CN" sz="2000" dirty="0">
              <a:latin typeface="霞鹜文楷等宽" panose="02020509000000000000" pitchFamily="49" charset="-122"/>
              <a:ea typeface="霞鹜文楷等宽" panose="02020509000000000000" pitchFamily="49" charset="-122"/>
            </a:endParaRPr>
          </a:p>
          <a:p>
            <a:pPr marL="285750" indent="-285750">
              <a:lnSpc>
                <a:spcPct val="200000"/>
              </a:lnSpc>
              <a:buFont typeface="Wingdings" panose="05000000000000000000" pitchFamily="2" charset="2"/>
              <a:buChar char="p"/>
            </a:pPr>
            <a:r>
              <a:rPr lang="zh-CN" altLang="en-US" sz="2000" dirty="0">
                <a:latin typeface="霞鹜文楷等宽" panose="02020509000000000000" pitchFamily="49" charset="-122"/>
                <a:ea typeface="霞鹜文楷等宽" panose="02020509000000000000" pitchFamily="49" charset="-122"/>
              </a:rPr>
              <a:t>最新假设：</a:t>
            </a:r>
            <a:r>
              <a:rPr lang="zh-CN" altLang="en-US" sz="2000" dirty="0">
                <a:solidFill>
                  <a:srgbClr val="7030A0"/>
                </a:solidFill>
                <a:latin typeface="霞鹜文楷等宽" panose="02020509000000000000" pitchFamily="49" charset="-122"/>
                <a:ea typeface="霞鹜文楷等宽" panose="02020509000000000000" pitchFamily="49" charset="-122"/>
              </a:rPr>
              <a:t>最近的</a:t>
            </a:r>
            <a:r>
              <a:rPr lang="en-US" altLang="zh-CN" sz="2000" dirty="0">
                <a:solidFill>
                  <a:srgbClr val="7030A0"/>
                </a:solidFill>
                <a:latin typeface="霞鹜文楷等宽" panose="02020509000000000000" pitchFamily="49" charset="-122"/>
                <a:ea typeface="霞鹜文楷等宽" panose="02020509000000000000" pitchFamily="49" charset="-122"/>
              </a:rPr>
              <a:t>3</a:t>
            </a:r>
            <a:r>
              <a:rPr lang="zh-CN" altLang="en-US" sz="2000" dirty="0">
                <a:solidFill>
                  <a:srgbClr val="7030A0"/>
                </a:solidFill>
                <a:latin typeface="霞鹜文楷等宽" panose="02020509000000000000" pitchFamily="49" charset="-122"/>
                <a:ea typeface="霞鹜文楷等宽" panose="02020509000000000000" pitchFamily="49" charset="-122"/>
              </a:rPr>
              <a:t>个的面间隙方差最小</a:t>
            </a:r>
            <a:r>
              <a:rPr lang="zh-CN" altLang="en-US" sz="2000" dirty="0">
                <a:latin typeface="霞鹜文楷等宽" panose="02020509000000000000" pitchFamily="49" charset="-122"/>
                <a:ea typeface="霞鹜文楷等宽" panose="02020509000000000000" pitchFamily="49" charset="-122"/>
              </a:rPr>
              <a:t>的相位最优（最优相位</a:t>
            </a:r>
            <a:r>
              <a:rPr lang="zh-CN" altLang="en-US" sz="2000" dirty="0">
                <a:solidFill>
                  <a:srgbClr val="00B050"/>
                </a:solidFill>
                <a:latin typeface="霞鹜文楷等宽" panose="02020509000000000000" pitchFamily="49" charset="-122"/>
                <a:ea typeface="霞鹜文楷等宽" panose="02020509000000000000" pitchFamily="49" charset="-122"/>
              </a:rPr>
              <a:t>上</a:t>
            </a:r>
            <a:r>
              <a:rPr lang="en-US" altLang="zh-CN" sz="2000" dirty="0">
                <a:solidFill>
                  <a:srgbClr val="00B050"/>
                </a:solidFill>
                <a:latin typeface="霞鹜文楷等宽" panose="02020509000000000000" pitchFamily="49" charset="-122"/>
                <a:ea typeface="霞鹜文楷等宽" panose="02020509000000000000" pitchFamily="49" charset="-122"/>
              </a:rPr>
              <a:t>A</a:t>
            </a:r>
            <a:r>
              <a:rPr lang="zh-CN" altLang="en-US" sz="2000" dirty="0">
                <a:solidFill>
                  <a:srgbClr val="00B050"/>
                </a:solidFill>
                <a:latin typeface="霞鹜文楷等宽" panose="02020509000000000000" pitchFamily="49" charset="-122"/>
                <a:ea typeface="霞鹜文楷等宽" panose="02020509000000000000" pitchFamily="49" charset="-122"/>
              </a:rPr>
              <a:t>下</a:t>
            </a:r>
            <a:r>
              <a:rPr lang="en-US" altLang="zh-CN" sz="2000" dirty="0">
                <a:solidFill>
                  <a:srgbClr val="00B050"/>
                </a:solidFill>
                <a:latin typeface="霞鹜文楷等宽" panose="02020509000000000000" pitchFamily="49" charset="-122"/>
                <a:ea typeface="霞鹜文楷等宽" panose="02020509000000000000" pitchFamily="49" charset="-122"/>
              </a:rPr>
              <a:t>D</a:t>
            </a:r>
            <a:r>
              <a:rPr lang="zh-CN" altLang="en-US" sz="2000" dirty="0">
                <a:latin typeface="霞鹜文楷等宽" panose="02020509000000000000" pitchFamily="49" charset="-122"/>
                <a:ea typeface="霞鹜文楷等宽" panose="02020509000000000000" pitchFamily="49" charset="-122"/>
              </a:rPr>
              <a:t>，上</a:t>
            </a:r>
            <a:r>
              <a:rPr lang="en-US" altLang="zh-CN" sz="2000" dirty="0">
                <a:latin typeface="霞鹜文楷等宽" panose="02020509000000000000" pitchFamily="49" charset="-122"/>
                <a:ea typeface="霞鹜文楷等宽" panose="02020509000000000000" pitchFamily="49" charset="-122"/>
              </a:rPr>
              <a:t>A</a:t>
            </a:r>
            <a:r>
              <a:rPr lang="zh-CN" altLang="en-US" sz="2000" dirty="0">
                <a:latin typeface="霞鹜文楷等宽" panose="02020509000000000000" pitchFamily="49" charset="-122"/>
                <a:ea typeface="霞鹜文楷等宽" panose="02020509000000000000" pitchFamily="49" charset="-122"/>
              </a:rPr>
              <a:t>下</a:t>
            </a:r>
            <a:r>
              <a:rPr lang="en-US" altLang="zh-CN" sz="2000" dirty="0">
                <a:latin typeface="霞鹜文楷等宽" panose="02020509000000000000" pitchFamily="49" charset="-122"/>
                <a:ea typeface="霞鹜文楷等宽" panose="02020509000000000000" pitchFamily="49" charset="-122"/>
              </a:rPr>
              <a:t>F</a:t>
            </a:r>
            <a:r>
              <a:rPr lang="zh-CN" altLang="en-US" sz="2000" dirty="0">
                <a:latin typeface="霞鹜文楷等宽" panose="02020509000000000000" pitchFamily="49" charset="-122"/>
                <a:ea typeface="霞鹜文楷等宽" panose="02020509000000000000" pitchFamily="49" charset="-122"/>
              </a:rPr>
              <a:t>次之，</a:t>
            </a:r>
            <a:r>
              <a:rPr lang="zh-CN" altLang="en-US" sz="2000" dirty="0">
                <a:solidFill>
                  <a:schemeClr val="accent2">
                    <a:lumMod val="75000"/>
                  </a:schemeClr>
                </a:solidFill>
                <a:latin typeface="霞鹜文楷等宽" panose="02020509000000000000" pitchFamily="49" charset="-122"/>
                <a:ea typeface="霞鹜文楷等宽" panose="02020509000000000000" pitchFamily="49" charset="-122"/>
              </a:rPr>
              <a:t>上</a:t>
            </a:r>
            <a:r>
              <a:rPr lang="en-US" altLang="zh-CN" sz="2000" dirty="0">
                <a:solidFill>
                  <a:schemeClr val="accent2">
                    <a:lumMod val="75000"/>
                  </a:schemeClr>
                </a:solidFill>
                <a:latin typeface="霞鹜文楷等宽" panose="02020509000000000000" pitchFamily="49" charset="-122"/>
                <a:ea typeface="霞鹜文楷等宽" panose="02020509000000000000" pitchFamily="49" charset="-122"/>
              </a:rPr>
              <a:t>A</a:t>
            </a:r>
            <a:r>
              <a:rPr lang="zh-CN" altLang="en-US" sz="2000" dirty="0">
                <a:solidFill>
                  <a:schemeClr val="accent2">
                    <a:lumMod val="75000"/>
                  </a:schemeClr>
                </a:solidFill>
                <a:latin typeface="霞鹜文楷等宽" panose="02020509000000000000" pitchFamily="49" charset="-122"/>
                <a:ea typeface="霞鹜文楷等宽" panose="02020509000000000000" pitchFamily="49" charset="-122"/>
              </a:rPr>
              <a:t>下</a:t>
            </a:r>
            <a:r>
              <a:rPr lang="en-US" altLang="zh-CN" sz="2000" dirty="0">
                <a:solidFill>
                  <a:schemeClr val="accent2">
                    <a:lumMod val="75000"/>
                  </a:schemeClr>
                </a:solidFill>
                <a:latin typeface="霞鹜文楷等宽" panose="02020509000000000000" pitchFamily="49" charset="-122"/>
                <a:ea typeface="霞鹜文楷等宽" panose="02020509000000000000" pitchFamily="49" charset="-122"/>
              </a:rPr>
              <a:t>E</a:t>
            </a:r>
            <a:r>
              <a:rPr lang="zh-CN" altLang="en-US" sz="2000" dirty="0">
                <a:latin typeface="霞鹜文楷等宽" panose="02020509000000000000" pitchFamily="49" charset="-122"/>
                <a:ea typeface="霞鹜文楷等宽" panose="02020509000000000000" pitchFamily="49" charset="-122"/>
              </a:rPr>
              <a:t>最差）</a:t>
            </a: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6859"/>
          <a:stretch>
            <a:fillRect/>
          </a:stretch>
        </p:blipFill>
        <p:spPr>
          <a:xfrm>
            <a:off x="88256" y="1493666"/>
            <a:ext cx="5769334" cy="3870665"/>
          </a:xfrm>
          <a:prstGeom prst="rect">
            <a:avLst/>
          </a:prstGeom>
        </p:spPr>
      </p:pic>
      <p:sp>
        <p:nvSpPr>
          <p:cNvPr id="12" name="加号 11"/>
          <p:cNvSpPr/>
          <p:nvPr/>
        </p:nvSpPr>
        <p:spPr>
          <a:xfrm>
            <a:off x="8761977" y="2219417"/>
            <a:ext cx="720000" cy="720000"/>
          </a:xfrm>
          <a:prstGeom prst="mathPlus">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号 12"/>
          <p:cNvSpPr/>
          <p:nvPr/>
        </p:nvSpPr>
        <p:spPr>
          <a:xfrm rot="5400000">
            <a:off x="8758094" y="4005762"/>
            <a:ext cx="720000" cy="712234"/>
          </a:xfrm>
          <a:prstGeom prst="mathEqual">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1000"/>
                                        <p:tgtEl>
                                          <p:spTgt spid="7">
                                            <p:txEl>
                                              <p:pRg st="0" end="0"/>
                                            </p:txEl>
                                          </p:spTgt>
                                        </p:tgtEl>
                                      </p:cBhvr>
                                    </p:animEffect>
                                    <p:anim calcmode="lin" valueType="num">
                                      <p:cBhvr>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1000"/>
                                        <p:tgtEl>
                                          <p:spTgt spid="7">
                                            <p:txEl>
                                              <p:pRg st="4" end="4"/>
                                            </p:txEl>
                                          </p:spTgt>
                                        </p:tgtEl>
                                      </p:cBhvr>
                                    </p:animEffect>
                                    <p:anim calcmode="lin" valueType="num">
                                      <p:cBhvr>
                                        <p:cTn id="31"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uiExpand="1" build="p"/>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2</a:t>
            </a:r>
            <a:r>
              <a:rPr lang="zh-CN" altLang="en-US" dirty="0"/>
              <a:t>：有限元分析</a:t>
            </a:r>
          </a:p>
        </p:txBody>
      </p:sp>
      <p:sp>
        <p:nvSpPr>
          <p:cNvPr id="4" name="文本框 3"/>
          <p:cNvSpPr txBox="1"/>
          <p:nvPr/>
        </p:nvSpPr>
        <p:spPr>
          <a:xfrm>
            <a:off x="344245" y="6390042"/>
            <a:ext cx="11112031" cy="369332"/>
          </a:xfrm>
          <a:prstGeom prst="rect">
            <a:avLst/>
          </a:prstGeom>
          <a:noFill/>
        </p:spPr>
        <p:txBody>
          <a:bodyPr wrap="square" rtlCol="0">
            <a:spAutoFit/>
          </a:bodyPr>
          <a:lstStyle/>
          <a:p>
            <a:r>
              <a:rPr lang="en-US" altLang="zh-CN" dirty="0"/>
              <a:t>* </a:t>
            </a:r>
            <a:r>
              <a:rPr lang="zh-CN" altLang="en-US" dirty="0"/>
              <a:t>编号①数据点</a:t>
            </a:r>
            <a:r>
              <a:rPr lang="en-US" altLang="zh-CN" dirty="0"/>
              <a:t>2964</a:t>
            </a:r>
            <a:r>
              <a:rPr lang="zh-CN" altLang="en-US" dirty="0"/>
              <a:t>（含随机任务、模拟退火、梯度下降），其余五组数据点均为</a:t>
            </a:r>
            <a:r>
              <a:rPr lang="en-US" altLang="zh-CN" dirty="0"/>
              <a:t>65</a:t>
            </a:r>
            <a:r>
              <a:rPr lang="zh-CN" altLang="en-US" dirty="0"/>
              <a:t>（上下极值与中间值）</a:t>
            </a:r>
          </a:p>
        </p:txBody>
      </p:sp>
      <p:graphicFrame>
        <p:nvGraphicFramePr>
          <p:cNvPr id="6" name="表格 5"/>
          <p:cNvGraphicFramePr>
            <a:graphicFrameLocks noGrp="1"/>
          </p:cNvGraphicFramePr>
          <p:nvPr/>
        </p:nvGraphicFramePr>
        <p:xfrm>
          <a:off x="441435" y="1450426"/>
          <a:ext cx="11309130" cy="3373824"/>
        </p:xfrm>
        <a:graphic>
          <a:graphicData uri="http://schemas.openxmlformats.org/drawingml/2006/table">
            <a:tbl>
              <a:tblPr firstRow="1" bandRow="1">
                <a:tableStyleId>{5C22544A-7EE6-4342-B048-85BDC9FD1C3A}</a:tableStyleId>
              </a:tblPr>
              <a:tblGrid>
                <a:gridCol w="1130913">
                  <a:extLst>
                    <a:ext uri="{9D8B030D-6E8A-4147-A177-3AD203B41FA5}">
                      <a16:colId xmlns:a16="http://schemas.microsoft.com/office/drawing/2014/main" val="20000"/>
                    </a:ext>
                  </a:extLst>
                </a:gridCol>
                <a:gridCol w="1130913">
                  <a:extLst>
                    <a:ext uri="{9D8B030D-6E8A-4147-A177-3AD203B41FA5}">
                      <a16:colId xmlns:a16="http://schemas.microsoft.com/office/drawing/2014/main" val="20001"/>
                    </a:ext>
                  </a:extLst>
                </a:gridCol>
                <a:gridCol w="1130913">
                  <a:extLst>
                    <a:ext uri="{9D8B030D-6E8A-4147-A177-3AD203B41FA5}">
                      <a16:colId xmlns:a16="http://schemas.microsoft.com/office/drawing/2014/main" val="20002"/>
                    </a:ext>
                  </a:extLst>
                </a:gridCol>
                <a:gridCol w="1130913">
                  <a:extLst>
                    <a:ext uri="{9D8B030D-6E8A-4147-A177-3AD203B41FA5}">
                      <a16:colId xmlns:a16="http://schemas.microsoft.com/office/drawing/2014/main" val="20003"/>
                    </a:ext>
                  </a:extLst>
                </a:gridCol>
                <a:gridCol w="1130913">
                  <a:extLst>
                    <a:ext uri="{9D8B030D-6E8A-4147-A177-3AD203B41FA5}">
                      <a16:colId xmlns:a16="http://schemas.microsoft.com/office/drawing/2014/main" val="20004"/>
                    </a:ext>
                  </a:extLst>
                </a:gridCol>
                <a:gridCol w="1130913">
                  <a:extLst>
                    <a:ext uri="{9D8B030D-6E8A-4147-A177-3AD203B41FA5}">
                      <a16:colId xmlns:a16="http://schemas.microsoft.com/office/drawing/2014/main" val="20005"/>
                    </a:ext>
                  </a:extLst>
                </a:gridCol>
                <a:gridCol w="1130913">
                  <a:extLst>
                    <a:ext uri="{9D8B030D-6E8A-4147-A177-3AD203B41FA5}">
                      <a16:colId xmlns:a16="http://schemas.microsoft.com/office/drawing/2014/main" val="20006"/>
                    </a:ext>
                  </a:extLst>
                </a:gridCol>
                <a:gridCol w="1130913">
                  <a:extLst>
                    <a:ext uri="{9D8B030D-6E8A-4147-A177-3AD203B41FA5}">
                      <a16:colId xmlns:a16="http://schemas.microsoft.com/office/drawing/2014/main" val="20007"/>
                    </a:ext>
                  </a:extLst>
                </a:gridCol>
                <a:gridCol w="1130913">
                  <a:extLst>
                    <a:ext uri="{9D8B030D-6E8A-4147-A177-3AD203B41FA5}">
                      <a16:colId xmlns:a16="http://schemas.microsoft.com/office/drawing/2014/main" val="20008"/>
                    </a:ext>
                  </a:extLst>
                </a:gridCol>
                <a:gridCol w="1130913">
                  <a:extLst>
                    <a:ext uri="{9D8B030D-6E8A-4147-A177-3AD203B41FA5}">
                      <a16:colId xmlns:a16="http://schemas.microsoft.com/office/drawing/2014/main" val="20009"/>
                    </a:ext>
                  </a:extLst>
                </a:gridCol>
              </a:tblGrid>
              <a:tr h="544164">
                <a:tc>
                  <a:txBody>
                    <a:bodyPr/>
                    <a:lstStyle/>
                    <a:p>
                      <a:pPr algn="ctr"/>
                      <a:r>
                        <a:rPr lang="zh-CN" altLang="en-US" sz="2000" dirty="0">
                          <a:solidFill>
                            <a:schemeClr val="tx1"/>
                          </a:solidFill>
                          <a:latin typeface="+mj-ea"/>
                          <a:ea typeface="+mj-ea"/>
                        </a:rPr>
                        <a:t>编号</a:t>
                      </a:r>
                    </a:p>
                  </a:txBody>
                  <a:tcPr anchor="ctr"/>
                </a:tc>
                <a:tc>
                  <a:txBody>
                    <a:bodyPr/>
                    <a:lstStyle/>
                    <a:p>
                      <a:pPr algn="ctr"/>
                      <a:r>
                        <a:rPr lang="zh-CN" altLang="en-US" sz="2000" dirty="0">
                          <a:solidFill>
                            <a:schemeClr val="tx1"/>
                          </a:solidFill>
                          <a:latin typeface="+mj-ea"/>
                          <a:ea typeface="+mj-ea"/>
                        </a:rPr>
                        <a:t>上法兰</a:t>
                      </a:r>
                    </a:p>
                  </a:txBody>
                  <a:tcPr anchor="ctr"/>
                </a:tc>
                <a:tc>
                  <a:txBody>
                    <a:bodyPr/>
                    <a:lstStyle/>
                    <a:p>
                      <a:pPr algn="ctr"/>
                      <a:r>
                        <a:rPr lang="zh-CN" altLang="en-US" sz="2000" dirty="0">
                          <a:solidFill>
                            <a:schemeClr val="tx1"/>
                          </a:solidFill>
                          <a:latin typeface="+mj-ea"/>
                          <a:ea typeface="+mj-ea"/>
                        </a:rPr>
                        <a:t>下法兰</a:t>
                      </a:r>
                    </a:p>
                  </a:txBody>
                  <a:tcPr anchor="ctr"/>
                </a:tc>
                <a:tc>
                  <a:txBody>
                    <a:bodyPr/>
                    <a:lstStyle/>
                    <a:p>
                      <a:pPr algn="ctr"/>
                      <a:r>
                        <a:rPr lang="en-US" altLang="zh-CN" sz="2400" i="1" dirty="0">
                          <a:solidFill>
                            <a:schemeClr val="tx1"/>
                          </a:solidFill>
                          <a:latin typeface="Times New Roman" panose="02020603050405020304" pitchFamily="18" charset="0"/>
                          <a:ea typeface="+mj-ea"/>
                          <a:cs typeface="Times New Roman" panose="02020603050405020304" pitchFamily="18" charset="0"/>
                        </a:rPr>
                        <a:t>F</a:t>
                      </a:r>
                      <a:r>
                        <a:rPr lang="zh-CN" altLang="en-US" sz="2400" baseline="-25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上</a:t>
                      </a:r>
                      <a:r>
                        <a:rPr lang="en-US" altLang="zh-CN" sz="2400" baseline="-25000" dirty="0">
                          <a:solidFill>
                            <a:schemeClr val="tx1"/>
                          </a:solidFill>
                          <a:latin typeface="Times New Roman" panose="02020603050405020304" pitchFamily="18" charset="0"/>
                          <a:ea typeface="+mj-ea"/>
                          <a:cs typeface="Times New Roman" panose="02020603050405020304" pitchFamily="18" charset="0"/>
                        </a:rPr>
                        <a:t>A</a:t>
                      </a:r>
                      <a:endParaRPr lang="zh-CN" altLang="en-US" sz="2400" dirty="0">
                        <a:solidFill>
                          <a:schemeClr val="tx1"/>
                        </a:solidFill>
                        <a:latin typeface="Times New Roman" panose="02020603050405020304" pitchFamily="18" charset="0"/>
                        <a:ea typeface="+mj-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i="1" kern="1200" dirty="0">
                          <a:solidFill>
                            <a:schemeClr val="tx1"/>
                          </a:solidFill>
                          <a:latin typeface="Times New Roman" panose="02020603050405020304" pitchFamily="18" charset="0"/>
                          <a:ea typeface="+mn-ea"/>
                          <a:cs typeface="Times New Roman" panose="02020603050405020304" pitchFamily="18" charset="0"/>
                        </a:rPr>
                        <a:t>F</a:t>
                      </a:r>
                      <a:r>
                        <a:rPr lang="zh-CN" altLang="en-US" sz="2400" baseline="-25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上</a:t>
                      </a:r>
                      <a:r>
                        <a:rPr lang="en-US" altLang="zh-CN" sz="2400" b="1" kern="1200" baseline="-25000" dirty="0">
                          <a:solidFill>
                            <a:schemeClr val="tx1"/>
                          </a:solidFill>
                          <a:latin typeface="Times New Roman" panose="02020603050405020304" pitchFamily="18" charset="0"/>
                          <a:ea typeface="+mn-ea"/>
                          <a:cs typeface="Times New Roman" panose="02020603050405020304" pitchFamily="18" charset="0"/>
                        </a:rPr>
                        <a:t>C</a:t>
                      </a:r>
                      <a:endParaRPr lang="zh-CN" altLang="en-US" sz="2400" b="1"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i="1" kern="1200" dirty="0">
                          <a:solidFill>
                            <a:schemeClr val="tx1"/>
                          </a:solidFill>
                          <a:latin typeface="Times New Roman" panose="02020603050405020304" pitchFamily="18" charset="0"/>
                          <a:ea typeface="+mn-ea"/>
                          <a:cs typeface="Times New Roman" panose="02020603050405020304" pitchFamily="18" charset="0"/>
                        </a:rPr>
                        <a:t>F</a:t>
                      </a:r>
                      <a:r>
                        <a:rPr lang="zh-CN" altLang="en-US" sz="2400" baseline="-25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上</a:t>
                      </a:r>
                      <a:r>
                        <a:rPr lang="en-US" altLang="zh-CN" sz="2400" b="1" kern="1200" baseline="-25000" dirty="0">
                          <a:solidFill>
                            <a:schemeClr val="tx1"/>
                          </a:solidFill>
                          <a:latin typeface="Times New Roman" panose="02020603050405020304" pitchFamily="18" charset="0"/>
                          <a:ea typeface="+mn-ea"/>
                          <a:cs typeface="Times New Roman" panose="02020603050405020304" pitchFamily="18" charset="0"/>
                        </a:rPr>
                        <a:t>D</a:t>
                      </a:r>
                      <a:endParaRPr lang="zh-CN" altLang="en-US" sz="2400" b="1"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i="1" kern="1200" dirty="0">
                          <a:solidFill>
                            <a:schemeClr val="tx1"/>
                          </a:solidFill>
                          <a:latin typeface="Times New Roman" panose="02020603050405020304" pitchFamily="18" charset="0"/>
                          <a:ea typeface="+mn-ea"/>
                          <a:cs typeface="Times New Roman" panose="02020603050405020304" pitchFamily="18" charset="0"/>
                        </a:rPr>
                        <a:t>F</a:t>
                      </a:r>
                      <a:r>
                        <a:rPr lang="zh-CN" altLang="en-US" sz="2400" baseline="-25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上</a:t>
                      </a:r>
                      <a:r>
                        <a:rPr lang="en-US" altLang="zh-CN" sz="2400" b="1" kern="1200" baseline="-25000" dirty="0">
                          <a:solidFill>
                            <a:schemeClr val="tx1"/>
                          </a:solidFill>
                          <a:latin typeface="Times New Roman" panose="02020603050405020304" pitchFamily="18" charset="0"/>
                          <a:ea typeface="+mn-ea"/>
                          <a:cs typeface="Times New Roman" panose="02020603050405020304" pitchFamily="18" charset="0"/>
                        </a:rPr>
                        <a:t>F</a:t>
                      </a:r>
                      <a:endParaRPr lang="zh-CN" altLang="en-US" sz="2400" b="1"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i="1" kern="1200" dirty="0">
                          <a:solidFill>
                            <a:schemeClr val="tx1"/>
                          </a:solidFill>
                          <a:latin typeface="Times New Roman" panose="02020603050405020304" pitchFamily="18" charset="0"/>
                          <a:ea typeface="+mn-ea"/>
                          <a:cs typeface="Times New Roman" panose="02020603050405020304" pitchFamily="18" charset="0"/>
                        </a:rPr>
                        <a:t>F</a:t>
                      </a:r>
                      <a:r>
                        <a:rPr lang="zh-CN" altLang="en-US" sz="2400" baseline="-25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上</a:t>
                      </a:r>
                      <a:r>
                        <a:rPr lang="en-US" altLang="zh-CN" sz="2400" b="1" kern="1200" baseline="-25000" dirty="0">
                          <a:solidFill>
                            <a:schemeClr val="tx1"/>
                          </a:solidFill>
                          <a:latin typeface="Times New Roman" panose="02020603050405020304" pitchFamily="18" charset="0"/>
                          <a:ea typeface="+mn-ea"/>
                          <a:cs typeface="Times New Roman" panose="02020603050405020304" pitchFamily="18" charset="0"/>
                        </a:rPr>
                        <a:t>E</a:t>
                      </a:r>
                      <a:endParaRPr lang="zh-CN" altLang="en-US" sz="2400" b="1"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i="1" kern="1200" dirty="0">
                          <a:solidFill>
                            <a:schemeClr val="tx1"/>
                          </a:solidFill>
                          <a:latin typeface="Times New Roman" panose="02020603050405020304" pitchFamily="18" charset="0"/>
                          <a:ea typeface="+mn-ea"/>
                          <a:cs typeface="Times New Roman" panose="02020603050405020304" pitchFamily="18" charset="0"/>
                        </a:rPr>
                        <a:t>F</a:t>
                      </a:r>
                      <a:r>
                        <a:rPr lang="zh-CN" altLang="en-US" sz="2400" baseline="-250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上</a:t>
                      </a:r>
                      <a:r>
                        <a:rPr lang="en-US" altLang="zh-CN" sz="2400" b="1" kern="1200" baseline="-25000" dirty="0">
                          <a:solidFill>
                            <a:schemeClr val="tx1"/>
                          </a:solidFill>
                          <a:latin typeface="Times New Roman" panose="02020603050405020304" pitchFamily="18" charset="0"/>
                          <a:ea typeface="+mn-ea"/>
                          <a:cs typeface="Times New Roman" panose="02020603050405020304" pitchFamily="18" charset="0"/>
                        </a:rPr>
                        <a:t>B</a:t>
                      </a:r>
                      <a:endParaRPr lang="zh-CN" altLang="en-US" sz="2400" b="1"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algn="ctr"/>
                      <a:r>
                        <a:rPr lang="zh-CN" altLang="en-US" sz="2000" dirty="0">
                          <a:solidFill>
                            <a:schemeClr val="tx1"/>
                          </a:solidFill>
                          <a:latin typeface="+mj-ea"/>
                          <a:ea typeface="+mj-ea"/>
                        </a:rPr>
                        <a:t>同轴度</a:t>
                      </a:r>
                    </a:p>
                  </a:txBody>
                  <a:tcPr anchor="ctr"/>
                </a:tc>
                <a:extLst>
                  <a:ext uri="{0D108BD9-81ED-4DB2-BD59-A6C34878D82A}">
                    <a16:rowId xmlns:a16="http://schemas.microsoft.com/office/drawing/2014/main" val="10000"/>
                  </a:ext>
                </a:extLst>
              </a:tr>
              <a:tr h="471610">
                <a:tc>
                  <a:txBody>
                    <a:bodyPr/>
                    <a:lstStyle/>
                    <a:p>
                      <a:pPr algn="ctr"/>
                      <a:r>
                        <a:rPr lang="zh-CN" altLang="en-US" sz="2000" dirty="0">
                          <a:solidFill>
                            <a:schemeClr val="tx1"/>
                          </a:solidFill>
                          <a:latin typeface="+mj-ea"/>
                          <a:ea typeface="+mj-ea"/>
                        </a:rPr>
                        <a:t>①</a:t>
                      </a:r>
                    </a:p>
                  </a:txBody>
                  <a:tcPr anchor="ctr"/>
                </a:tc>
                <a:tc>
                  <a:txBody>
                    <a:bodyPr/>
                    <a:lstStyle/>
                    <a:p>
                      <a:pPr algn="ctr"/>
                      <a:r>
                        <a:rPr lang="en-US" altLang="zh-CN" sz="2000" dirty="0">
                          <a:solidFill>
                            <a:schemeClr val="accent2">
                              <a:lumMod val="75000"/>
                            </a:schemeClr>
                          </a:solidFill>
                          <a:latin typeface="+mj-ea"/>
                          <a:ea typeface="+mj-ea"/>
                        </a:rPr>
                        <a:t>A</a:t>
                      </a:r>
                      <a:endParaRPr lang="zh-CN" altLang="en-US" sz="2000" dirty="0">
                        <a:solidFill>
                          <a:schemeClr val="accent2">
                            <a:lumMod val="75000"/>
                          </a:schemeClr>
                        </a:solidFill>
                        <a:latin typeface="+mj-ea"/>
                        <a:ea typeface="+mj-ea"/>
                      </a:endParaRPr>
                    </a:p>
                  </a:txBody>
                  <a:tcPr anchor="ctr"/>
                </a:tc>
                <a:tc>
                  <a:txBody>
                    <a:bodyPr/>
                    <a:lstStyle/>
                    <a:p>
                      <a:pPr algn="ctr"/>
                      <a:r>
                        <a:rPr lang="en-US" altLang="zh-CN" sz="2000" dirty="0">
                          <a:solidFill>
                            <a:schemeClr val="accent2">
                              <a:lumMod val="75000"/>
                            </a:schemeClr>
                          </a:solidFill>
                          <a:latin typeface="+mj-ea"/>
                          <a:ea typeface="+mj-ea"/>
                        </a:rPr>
                        <a:t>E</a:t>
                      </a:r>
                      <a:endParaRPr lang="zh-CN" altLang="en-US" sz="2000" dirty="0">
                        <a:solidFill>
                          <a:schemeClr val="accent2">
                            <a:lumMod val="75000"/>
                          </a:schemeClr>
                        </a:solidFill>
                        <a:latin typeface="+mj-ea"/>
                        <a:ea typeface="+mj-ea"/>
                      </a:endParaRPr>
                    </a:p>
                  </a:txBody>
                  <a:tcPr anchor="ctr"/>
                </a:tc>
                <a:tc>
                  <a:txBody>
                    <a:bodyPr/>
                    <a:lstStyle/>
                    <a:p>
                      <a:pPr algn="ctr"/>
                      <a:r>
                        <a:rPr lang="en-US" altLang="zh-CN" sz="2000" dirty="0">
                          <a:solidFill>
                            <a:schemeClr val="tx1"/>
                          </a:solidFill>
                          <a:latin typeface="+mj-ea"/>
                          <a:ea typeface="+mj-ea"/>
                        </a:rPr>
                        <a:t>4967</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2580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3490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1200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2207</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1787</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accent2">
                              <a:lumMod val="75000"/>
                            </a:schemeClr>
                          </a:solidFill>
                          <a:latin typeface="+mj-ea"/>
                          <a:ea typeface="+mj-ea"/>
                        </a:rPr>
                        <a:t>0.266</a:t>
                      </a:r>
                      <a:endParaRPr lang="zh-CN" altLang="en-US" sz="2000" dirty="0">
                        <a:solidFill>
                          <a:schemeClr val="accent2">
                            <a:lumMod val="75000"/>
                          </a:schemeClr>
                        </a:solidFill>
                        <a:latin typeface="+mj-ea"/>
                        <a:ea typeface="+mj-ea"/>
                      </a:endParaRPr>
                    </a:p>
                  </a:txBody>
                  <a:tcPr anchor="ctr"/>
                </a:tc>
                <a:extLst>
                  <a:ext uri="{0D108BD9-81ED-4DB2-BD59-A6C34878D82A}">
                    <a16:rowId xmlns:a16="http://schemas.microsoft.com/office/drawing/2014/main" val="10001"/>
                  </a:ext>
                </a:extLst>
              </a:tr>
              <a:tr h="471610">
                <a:tc>
                  <a:txBody>
                    <a:bodyPr/>
                    <a:lstStyle/>
                    <a:p>
                      <a:pPr algn="ctr"/>
                      <a:r>
                        <a:rPr lang="zh-CN" altLang="en-US" sz="2000" dirty="0">
                          <a:solidFill>
                            <a:schemeClr val="tx1"/>
                          </a:solidFill>
                          <a:latin typeface="+mj-ea"/>
                          <a:ea typeface="+mj-ea"/>
                        </a:rPr>
                        <a:t>②</a:t>
                      </a:r>
                    </a:p>
                  </a:txBody>
                  <a:tcPr anchor="ctr"/>
                </a:tc>
                <a:tc>
                  <a:txBody>
                    <a:bodyPr/>
                    <a:lstStyle/>
                    <a:p>
                      <a:pPr algn="ctr"/>
                      <a:r>
                        <a:rPr lang="en-US" altLang="zh-CN" sz="2000" dirty="0">
                          <a:solidFill>
                            <a:schemeClr val="tx1"/>
                          </a:solidFill>
                          <a:latin typeface="+mj-ea"/>
                          <a:ea typeface="+mj-ea"/>
                        </a:rPr>
                        <a:t>A</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A</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0.122</a:t>
                      </a:r>
                      <a:endParaRPr lang="zh-CN" altLang="en-US" sz="2000" dirty="0">
                        <a:solidFill>
                          <a:schemeClr val="tx1"/>
                        </a:solidFill>
                        <a:latin typeface="+mj-ea"/>
                        <a:ea typeface="+mj-ea"/>
                      </a:endParaRPr>
                    </a:p>
                  </a:txBody>
                  <a:tcPr anchor="ctr"/>
                </a:tc>
                <a:extLst>
                  <a:ext uri="{0D108BD9-81ED-4DB2-BD59-A6C34878D82A}">
                    <a16:rowId xmlns:a16="http://schemas.microsoft.com/office/drawing/2014/main" val="10002"/>
                  </a:ext>
                </a:extLst>
              </a:tr>
              <a:tr h="471610">
                <a:tc>
                  <a:txBody>
                    <a:bodyPr/>
                    <a:lstStyle/>
                    <a:p>
                      <a:pPr algn="ctr"/>
                      <a:r>
                        <a:rPr lang="zh-CN" altLang="en-US" sz="2000" dirty="0">
                          <a:solidFill>
                            <a:schemeClr val="tx1"/>
                          </a:solidFill>
                          <a:latin typeface="+mj-ea"/>
                          <a:ea typeface="+mj-ea"/>
                        </a:rPr>
                        <a:t>③</a:t>
                      </a:r>
                    </a:p>
                  </a:txBody>
                  <a:tcPr anchor="ctr"/>
                </a:tc>
                <a:tc>
                  <a:txBody>
                    <a:bodyPr/>
                    <a:lstStyle/>
                    <a:p>
                      <a:pPr algn="ctr"/>
                      <a:r>
                        <a:rPr lang="en-US" altLang="zh-CN" sz="2000" dirty="0">
                          <a:solidFill>
                            <a:schemeClr val="tx1"/>
                          </a:solidFill>
                          <a:latin typeface="+mj-ea"/>
                          <a:ea typeface="+mj-ea"/>
                        </a:rPr>
                        <a:t>A</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B</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0.177</a:t>
                      </a:r>
                      <a:endParaRPr lang="zh-CN" altLang="en-US" sz="2000" dirty="0">
                        <a:solidFill>
                          <a:schemeClr val="tx1"/>
                        </a:solidFill>
                        <a:latin typeface="+mj-ea"/>
                        <a:ea typeface="+mj-ea"/>
                      </a:endParaRPr>
                    </a:p>
                  </a:txBody>
                  <a:tcPr anchor="ctr"/>
                </a:tc>
                <a:extLst>
                  <a:ext uri="{0D108BD9-81ED-4DB2-BD59-A6C34878D82A}">
                    <a16:rowId xmlns:a16="http://schemas.microsoft.com/office/drawing/2014/main" val="10003"/>
                  </a:ext>
                </a:extLst>
              </a:tr>
              <a:tr h="471610">
                <a:tc>
                  <a:txBody>
                    <a:bodyPr/>
                    <a:lstStyle/>
                    <a:p>
                      <a:pPr algn="ctr"/>
                      <a:r>
                        <a:rPr lang="zh-CN" altLang="en-US" sz="2000" dirty="0">
                          <a:solidFill>
                            <a:schemeClr val="tx1"/>
                          </a:solidFill>
                          <a:latin typeface="+mj-ea"/>
                          <a:ea typeface="+mj-ea"/>
                        </a:rPr>
                        <a:t>④</a:t>
                      </a:r>
                    </a:p>
                  </a:txBody>
                  <a:tcPr anchor="ctr"/>
                </a:tc>
                <a:tc>
                  <a:txBody>
                    <a:bodyPr/>
                    <a:lstStyle/>
                    <a:p>
                      <a:pPr algn="ctr"/>
                      <a:r>
                        <a:rPr lang="en-US" altLang="zh-CN" sz="2000" dirty="0">
                          <a:solidFill>
                            <a:schemeClr val="tx1"/>
                          </a:solidFill>
                          <a:latin typeface="+mj-ea"/>
                          <a:ea typeface="+mj-ea"/>
                        </a:rPr>
                        <a:t>A</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C</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0.167</a:t>
                      </a:r>
                      <a:endParaRPr lang="zh-CN" altLang="en-US" sz="2000" dirty="0">
                        <a:solidFill>
                          <a:schemeClr val="tx1"/>
                        </a:solidFill>
                        <a:latin typeface="+mj-ea"/>
                        <a:ea typeface="+mj-ea"/>
                      </a:endParaRPr>
                    </a:p>
                  </a:txBody>
                  <a:tcPr anchor="ctr"/>
                </a:tc>
                <a:extLst>
                  <a:ext uri="{0D108BD9-81ED-4DB2-BD59-A6C34878D82A}">
                    <a16:rowId xmlns:a16="http://schemas.microsoft.com/office/drawing/2014/main" val="10004"/>
                  </a:ext>
                </a:extLst>
              </a:tr>
              <a:tr h="471610">
                <a:tc>
                  <a:txBody>
                    <a:bodyPr/>
                    <a:lstStyle/>
                    <a:p>
                      <a:pPr algn="ctr"/>
                      <a:r>
                        <a:rPr lang="zh-CN" altLang="en-US" sz="2000" dirty="0">
                          <a:solidFill>
                            <a:schemeClr val="tx1"/>
                          </a:solidFill>
                          <a:latin typeface="+mj-ea"/>
                          <a:ea typeface="+mj-ea"/>
                        </a:rPr>
                        <a:t>⑤</a:t>
                      </a:r>
                    </a:p>
                  </a:txBody>
                  <a:tcPr anchor="ctr"/>
                </a:tc>
                <a:tc>
                  <a:txBody>
                    <a:bodyPr/>
                    <a:lstStyle/>
                    <a:p>
                      <a:pPr algn="ctr"/>
                      <a:r>
                        <a:rPr lang="en-US" altLang="zh-CN" sz="2000" dirty="0">
                          <a:solidFill>
                            <a:srgbClr val="00B050"/>
                          </a:solidFill>
                          <a:latin typeface="+mj-ea"/>
                          <a:ea typeface="+mj-ea"/>
                        </a:rPr>
                        <a:t>A</a:t>
                      </a:r>
                      <a:endParaRPr lang="zh-CN" altLang="en-US" sz="2000" dirty="0">
                        <a:solidFill>
                          <a:srgbClr val="00B050"/>
                        </a:solidFill>
                        <a:latin typeface="+mj-ea"/>
                        <a:ea typeface="+mj-ea"/>
                      </a:endParaRPr>
                    </a:p>
                  </a:txBody>
                  <a:tcPr anchor="ctr"/>
                </a:tc>
                <a:tc>
                  <a:txBody>
                    <a:bodyPr/>
                    <a:lstStyle/>
                    <a:p>
                      <a:pPr algn="ctr"/>
                      <a:r>
                        <a:rPr lang="en-US" altLang="zh-CN" sz="2000" dirty="0">
                          <a:solidFill>
                            <a:srgbClr val="00B050"/>
                          </a:solidFill>
                          <a:latin typeface="+mj-ea"/>
                          <a:ea typeface="+mj-ea"/>
                        </a:rPr>
                        <a:t>D</a:t>
                      </a:r>
                      <a:endParaRPr lang="zh-CN" altLang="en-US" sz="2000" dirty="0">
                        <a:solidFill>
                          <a:srgbClr val="00B050"/>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rgbClr val="00B050"/>
                          </a:solidFill>
                          <a:latin typeface="+mj-ea"/>
                          <a:ea typeface="+mj-ea"/>
                        </a:rPr>
                        <a:t>0.041</a:t>
                      </a:r>
                      <a:endParaRPr lang="zh-CN" altLang="en-US" sz="2000" dirty="0">
                        <a:solidFill>
                          <a:srgbClr val="00B050"/>
                        </a:solidFill>
                        <a:latin typeface="+mj-ea"/>
                        <a:ea typeface="+mj-ea"/>
                      </a:endParaRPr>
                    </a:p>
                  </a:txBody>
                  <a:tcPr anchor="ctr"/>
                </a:tc>
                <a:extLst>
                  <a:ext uri="{0D108BD9-81ED-4DB2-BD59-A6C34878D82A}">
                    <a16:rowId xmlns:a16="http://schemas.microsoft.com/office/drawing/2014/main" val="10005"/>
                  </a:ext>
                </a:extLst>
              </a:tr>
              <a:tr h="471610">
                <a:tc>
                  <a:txBody>
                    <a:bodyPr/>
                    <a:lstStyle/>
                    <a:p>
                      <a:pPr algn="ctr"/>
                      <a:r>
                        <a:rPr lang="zh-CN" altLang="en-US" sz="2000" dirty="0">
                          <a:solidFill>
                            <a:schemeClr val="tx1"/>
                          </a:solidFill>
                          <a:latin typeface="+mj-ea"/>
                          <a:ea typeface="+mj-ea"/>
                        </a:rPr>
                        <a:t>⑥</a:t>
                      </a:r>
                    </a:p>
                  </a:txBody>
                  <a:tcPr anchor="ctr"/>
                </a:tc>
                <a:tc>
                  <a:txBody>
                    <a:bodyPr/>
                    <a:lstStyle/>
                    <a:p>
                      <a:pPr algn="ctr"/>
                      <a:r>
                        <a:rPr lang="en-US" altLang="zh-CN" sz="2000" dirty="0">
                          <a:solidFill>
                            <a:schemeClr val="tx1"/>
                          </a:solidFill>
                          <a:latin typeface="+mj-ea"/>
                          <a:ea typeface="+mj-ea"/>
                        </a:rPr>
                        <a:t>A</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F</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1000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5000</a:t>
                      </a:r>
                      <a:endParaRPr lang="zh-CN" altLang="en-US" sz="2000" dirty="0">
                        <a:solidFill>
                          <a:schemeClr val="tx1"/>
                        </a:solidFill>
                        <a:latin typeface="+mj-ea"/>
                        <a:ea typeface="+mj-ea"/>
                      </a:endParaRPr>
                    </a:p>
                  </a:txBody>
                  <a:tcPr anchor="ctr"/>
                </a:tc>
                <a:tc>
                  <a:txBody>
                    <a:bodyPr/>
                    <a:lstStyle/>
                    <a:p>
                      <a:pPr algn="ctr"/>
                      <a:r>
                        <a:rPr lang="en-US" altLang="zh-CN" sz="2000" dirty="0">
                          <a:solidFill>
                            <a:schemeClr val="tx1"/>
                          </a:solidFill>
                          <a:latin typeface="+mj-ea"/>
                          <a:ea typeface="+mj-ea"/>
                        </a:rPr>
                        <a:t>0.051</a:t>
                      </a:r>
                      <a:endParaRPr lang="zh-CN" altLang="en-US" sz="2000" dirty="0">
                        <a:solidFill>
                          <a:schemeClr val="tx1"/>
                        </a:solidFill>
                        <a:latin typeface="+mj-ea"/>
                        <a:ea typeface="+mj-ea"/>
                      </a:endParaRPr>
                    </a:p>
                  </a:txBody>
                  <a:tcPr anchor="ctr"/>
                </a:tc>
                <a:extLst>
                  <a:ext uri="{0D108BD9-81ED-4DB2-BD59-A6C34878D82A}">
                    <a16:rowId xmlns:a16="http://schemas.microsoft.com/office/drawing/2014/main" val="10006"/>
                  </a:ext>
                </a:extLst>
              </a:tr>
            </a:tbl>
          </a:graphicData>
        </a:graphic>
      </p:graphicFrame>
      <p:sp>
        <p:nvSpPr>
          <p:cNvPr id="8" name="文本框 7"/>
          <p:cNvSpPr txBox="1"/>
          <p:nvPr/>
        </p:nvSpPr>
        <p:spPr>
          <a:xfrm>
            <a:off x="344245" y="916708"/>
            <a:ext cx="7136524" cy="461665"/>
          </a:xfrm>
          <a:prstGeom prst="rect">
            <a:avLst/>
          </a:prstGeom>
          <a:noFill/>
        </p:spPr>
        <p:txBody>
          <a:bodyPr wrap="square" rtlCol="0">
            <a:spAutoFit/>
          </a:bodyPr>
          <a:lstStyle/>
          <a:p>
            <a:r>
              <a:rPr lang="zh-CN" altLang="en-US" sz="2400" dirty="0"/>
              <a:t>有限元仿真不同相位最优同轴度及其预紧力：</a:t>
            </a:r>
          </a:p>
        </p:txBody>
      </p:sp>
      <p:sp>
        <p:nvSpPr>
          <p:cNvPr id="9" name="文本框 8"/>
          <p:cNvSpPr txBox="1"/>
          <p:nvPr/>
        </p:nvSpPr>
        <p:spPr>
          <a:xfrm>
            <a:off x="599090" y="4929352"/>
            <a:ext cx="11592910" cy="142032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000" dirty="0">
                <a:solidFill>
                  <a:srgbClr val="7030A0"/>
                </a:solidFill>
              </a:rPr>
              <a:t>最优相位⑤</a:t>
            </a:r>
            <a:r>
              <a:rPr lang="zh-CN" altLang="en-US" sz="2000" dirty="0"/>
              <a:t>，④次之，①最差；</a:t>
            </a:r>
            <a:endParaRPr lang="en-US" altLang="zh-CN" sz="2000" dirty="0"/>
          </a:p>
          <a:p>
            <a:pPr marL="285750" indent="-285750">
              <a:lnSpc>
                <a:spcPct val="150000"/>
              </a:lnSpc>
              <a:buFont typeface="Wingdings" panose="05000000000000000000" pitchFamily="2" charset="2"/>
              <a:buChar char="l"/>
            </a:pPr>
            <a:r>
              <a:rPr lang="zh-CN" altLang="en-US" sz="2000" dirty="0"/>
              <a:t>装配相位对最终同轴度起决定性作用，预紧力影响较小，</a:t>
            </a:r>
            <a:r>
              <a:rPr lang="zh-CN" altLang="en-US" sz="2000" dirty="0">
                <a:solidFill>
                  <a:srgbClr val="7030A0"/>
                </a:solidFill>
              </a:rPr>
              <a:t>迭代寻优意义不大</a:t>
            </a:r>
            <a:r>
              <a:rPr lang="zh-CN" altLang="en-US" sz="2000" dirty="0"/>
              <a:t>（实际装配可行性低）</a:t>
            </a:r>
            <a:endParaRPr lang="en-US" altLang="zh-CN" sz="2000" dirty="0"/>
          </a:p>
          <a:p>
            <a:pPr marL="285750" indent="-285750">
              <a:lnSpc>
                <a:spcPct val="150000"/>
              </a:lnSpc>
              <a:buFont typeface="Wingdings" panose="05000000000000000000" pitchFamily="2" charset="2"/>
              <a:buChar char="l"/>
            </a:pPr>
            <a:r>
              <a:rPr lang="zh-CN" altLang="en-US" sz="2000" dirty="0"/>
              <a:t>只仿真预紧力</a:t>
            </a:r>
            <a:r>
              <a:rPr lang="zh-CN" altLang="en-US" sz="2000" dirty="0">
                <a:solidFill>
                  <a:srgbClr val="7030A0"/>
                </a:solidFill>
              </a:rPr>
              <a:t>上下边界和中间值</a:t>
            </a:r>
            <a:r>
              <a:rPr lang="zh-CN" altLang="en-US" sz="2000" dirty="0"/>
              <a:t>*，效率高，能够比较充分的反映该相位同轴度变化趋势</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arn(inVertic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arn(inVertical)">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2</a:t>
            </a:r>
            <a:r>
              <a:rPr lang="zh-CN" altLang="en-US" dirty="0"/>
              <a:t>：有限元分析</a:t>
            </a:r>
          </a:p>
        </p:txBody>
      </p:sp>
      <p:sp>
        <p:nvSpPr>
          <p:cNvPr id="4" name="文本框 3"/>
          <p:cNvSpPr txBox="1"/>
          <p:nvPr/>
        </p:nvSpPr>
        <p:spPr>
          <a:xfrm>
            <a:off x="344245" y="6390042"/>
            <a:ext cx="11112031" cy="369332"/>
          </a:xfrm>
          <a:prstGeom prst="rect">
            <a:avLst/>
          </a:prstGeom>
          <a:noFill/>
        </p:spPr>
        <p:txBody>
          <a:bodyPr wrap="square" rtlCol="0">
            <a:spAutoFit/>
          </a:bodyPr>
          <a:lstStyle/>
          <a:p>
            <a:r>
              <a:rPr lang="en-US" altLang="zh-CN" dirty="0"/>
              <a:t>* 6</a:t>
            </a:r>
            <a:r>
              <a:rPr lang="zh-CN" altLang="en-US" dirty="0"/>
              <a:t>种装配相位均绘制单因素影响图</a:t>
            </a:r>
          </a:p>
        </p:txBody>
      </p:sp>
      <p:sp>
        <p:nvSpPr>
          <p:cNvPr id="8" name="文本框 7"/>
          <p:cNvSpPr txBox="1"/>
          <p:nvPr/>
        </p:nvSpPr>
        <p:spPr>
          <a:xfrm>
            <a:off x="344245" y="916708"/>
            <a:ext cx="7136524" cy="461665"/>
          </a:xfrm>
          <a:prstGeom prst="rect">
            <a:avLst/>
          </a:prstGeom>
          <a:noFill/>
        </p:spPr>
        <p:txBody>
          <a:bodyPr wrap="square" rtlCol="0">
            <a:spAutoFit/>
          </a:bodyPr>
          <a:lstStyle/>
          <a:p>
            <a:r>
              <a:rPr lang="zh-CN" altLang="en-US" sz="2400" dirty="0"/>
              <a:t>有限元仿真特定相位单因素影响图*：</a:t>
            </a:r>
          </a:p>
        </p:txBody>
      </p:sp>
      <p:sp>
        <p:nvSpPr>
          <p:cNvPr id="9" name="文本框 8"/>
          <p:cNvSpPr txBox="1"/>
          <p:nvPr/>
        </p:nvSpPr>
        <p:spPr>
          <a:xfrm>
            <a:off x="6526923" y="2033714"/>
            <a:ext cx="5223642" cy="279057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a:latin typeface="霞鹜文楷等宽" panose="02020509000000000000" pitchFamily="49" charset="-122"/>
                <a:ea typeface="霞鹜文楷等宽" panose="02020509000000000000" pitchFamily="49" charset="-122"/>
              </a:rPr>
              <a:t>整体同轴度介于</a:t>
            </a:r>
            <a:r>
              <a:rPr lang="en-US" altLang="zh-CN" sz="2400" dirty="0">
                <a:solidFill>
                  <a:srgbClr val="7030A0"/>
                </a:solidFill>
                <a:latin typeface="霞鹜文楷等宽" panose="02020509000000000000" pitchFamily="49" charset="-122"/>
                <a:ea typeface="霞鹜文楷等宽" panose="02020509000000000000" pitchFamily="49" charset="-122"/>
              </a:rPr>
              <a:t>0.051~0.144</a:t>
            </a:r>
            <a:r>
              <a:rPr lang="zh-CN" altLang="en-US" sz="2400" dirty="0">
                <a:latin typeface="霞鹜文楷等宽" panose="02020509000000000000" pitchFamily="49" charset="-122"/>
                <a:ea typeface="霞鹜文楷等宽" panose="02020509000000000000" pitchFamily="49" charset="-122"/>
              </a:rPr>
              <a:t>之间</a:t>
            </a:r>
            <a:endParaRPr lang="en-US" altLang="zh-CN" sz="2400" dirty="0">
              <a:latin typeface="霞鹜文楷等宽" panose="02020509000000000000" pitchFamily="49" charset="-122"/>
              <a:ea typeface="霞鹜文楷等宽" panose="02020509000000000000" pitchFamily="49" charset="-122"/>
            </a:endParaRPr>
          </a:p>
          <a:p>
            <a:pPr marL="285750" indent="-285750">
              <a:lnSpc>
                <a:spcPct val="150000"/>
              </a:lnSpc>
              <a:buFont typeface="Wingdings" panose="05000000000000000000" pitchFamily="2" charset="2"/>
              <a:buChar char="l"/>
            </a:pPr>
            <a:r>
              <a:rPr lang="zh-CN" altLang="en-US" sz="2400" dirty="0">
                <a:latin typeface="霞鹜文楷等宽" panose="02020509000000000000" pitchFamily="49" charset="-122"/>
                <a:ea typeface="霞鹜文楷等宽" panose="02020509000000000000" pitchFamily="49" charset="-122"/>
              </a:rPr>
              <a:t>预紧力</a:t>
            </a:r>
            <a:r>
              <a:rPr lang="en-US" altLang="zh-CN" sz="2400" dirty="0">
                <a:latin typeface="霞鹜文楷等宽" panose="02020509000000000000" pitchFamily="49" charset="-122"/>
                <a:ea typeface="霞鹜文楷等宽" panose="02020509000000000000" pitchFamily="49" charset="-122"/>
              </a:rPr>
              <a:t>2</a:t>
            </a:r>
            <a:r>
              <a:rPr lang="zh-CN" altLang="en-US" sz="2400" dirty="0">
                <a:latin typeface="霞鹜文楷等宽" panose="02020509000000000000" pitchFamily="49" charset="-122"/>
                <a:ea typeface="霞鹜文楷等宽" panose="02020509000000000000" pitchFamily="49" charset="-122"/>
              </a:rPr>
              <a:t>、</a:t>
            </a:r>
            <a:r>
              <a:rPr lang="en-US" altLang="zh-CN" sz="2400" dirty="0">
                <a:latin typeface="霞鹜文楷等宽" panose="02020509000000000000" pitchFamily="49" charset="-122"/>
                <a:ea typeface="霞鹜文楷等宽" panose="02020509000000000000" pitchFamily="49" charset="-122"/>
              </a:rPr>
              <a:t>4</a:t>
            </a:r>
            <a:r>
              <a:rPr lang="zh-CN" altLang="en-US" sz="2400" dirty="0">
                <a:latin typeface="霞鹜文楷等宽" panose="02020509000000000000" pitchFamily="49" charset="-122"/>
                <a:ea typeface="霞鹜文楷等宽" panose="02020509000000000000" pitchFamily="49" charset="-122"/>
              </a:rPr>
              <a:t>、</a:t>
            </a:r>
            <a:r>
              <a:rPr lang="en-US" altLang="zh-CN" sz="2400" dirty="0">
                <a:latin typeface="霞鹜文楷等宽" panose="02020509000000000000" pitchFamily="49" charset="-122"/>
                <a:ea typeface="霞鹜文楷等宽" panose="02020509000000000000" pitchFamily="49" charset="-122"/>
              </a:rPr>
              <a:t>5</a:t>
            </a:r>
            <a:r>
              <a:rPr lang="zh-CN" altLang="en-US" sz="2400" dirty="0">
                <a:latin typeface="霞鹜文楷等宽" panose="02020509000000000000" pitchFamily="49" charset="-122"/>
                <a:ea typeface="霞鹜文楷等宽" panose="02020509000000000000" pitchFamily="49" charset="-122"/>
              </a:rPr>
              <a:t>为</a:t>
            </a:r>
            <a:r>
              <a:rPr lang="zh-CN" altLang="en-US" sz="2400" dirty="0">
                <a:solidFill>
                  <a:srgbClr val="7030A0"/>
                </a:solidFill>
                <a:latin typeface="霞鹜文楷等宽" panose="02020509000000000000" pitchFamily="49" charset="-122"/>
                <a:ea typeface="霞鹜文楷等宽" panose="02020509000000000000" pitchFamily="49" charset="-122"/>
              </a:rPr>
              <a:t>主成分</a:t>
            </a:r>
            <a:r>
              <a:rPr lang="zh-CN" altLang="en-US" sz="2400" dirty="0">
                <a:latin typeface="霞鹜文楷等宽" panose="02020509000000000000" pitchFamily="49" charset="-122"/>
                <a:ea typeface="霞鹜文楷等宽" panose="02020509000000000000" pitchFamily="49" charset="-122"/>
              </a:rPr>
              <a:t>，</a:t>
            </a:r>
            <a:r>
              <a:rPr lang="en-US" altLang="zh-CN" sz="2400" dirty="0">
                <a:latin typeface="霞鹜文楷等宽" panose="02020509000000000000" pitchFamily="49" charset="-122"/>
                <a:ea typeface="霞鹜文楷等宽" panose="02020509000000000000" pitchFamily="49" charset="-122"/>
              </a:rPr>
              <a:t>1</a:t>
            </a:r>
            <a:r>
              <a:rPr lang="zh-CN" altLang="en-US" sz="2400" dirty="0">
                <a:latin typeface="霞鹜文楷等宽" panose="02020509000000000000" pitchFamily="49" charset="-122"/>
                <a:ea typeface="霞鹜文楷等宽" panose="02020509000000000000" pitchFamily="49" charset="-122"/>
              </a:rPr>
              <a:t>、</a:t>
            </a:r>
            <a:r>
              <a:rPr lang="en-US" altLang="zh-CN" sz="2400" dirty="0">
                <a:latin typeface="霞鹜文楷等宽" panose="02020509000000000000" pitchFamily="49" charset="-122"/>
                <a:ea typeface="霞鹜文楷等宽" panose="02020509000000000000" pitchFamily="49" charset="-122"/>
              </a:rPr>
              <a:t>3</a:t>
            </a:r>
            <a:r>
              <a:rPr lang="zh-CN" altLang="en-US" sz="2400" dirty="0">
                <a:latin typeface="霞鹜文楷等宽" panose="02020509000000000000" pitchFamily="49" charset="-122"/>
                <a:ea typeface="霞鹜文楷等宽" panose="02020509000000000000" pitchFamily="49" charset="-122"/>
              </a:rPr>
              <a:t>、</a:t>
            </a:r>
            <a:r>
              <a:rPr lang="en-US" altLang="zh-CN" sz="2400" dirty="0">
                <a:latin typeface="霞鹜文楷等宽" panose="02020509000000000000" pitchFamily="49" charset="-122"/>
                <a:ea typeface="霞鹜文楷等宽" panose="02020509000000000000" pitchFamily="49" charset="-122"/>
              </a:rPr>
              <a:t>6</a:t>
            </a:r>
            <a:r>
              <a:rPr lang="zh-CN" altLang="en-US" sz="2400" dirty="0">
                <a:latin typeface="霞鹜文楷等宽" panose="02020509000000000000" pitchFamily="49" charset="-122"/>
                <a:ea typeface="霞鹜文楷等宽" panose="02020509000000000000" pitchFamily="49" charset="-122"/>
              </a:rPr>
              <a:t>对预紧力影响很小</a:t>
            </a:r>
            <a:endParaRPr lang="en-US" altLang="zh-CN" sz="2400" dirty="0">
              <a:latin typeface="霞鹜文楷等宽" panose="02020509000000000000" pitchFamily="49" charset="-122"/>
              <a:ea typeface="霞鹜文楷等宽" panose="02020509000000000000" pitchFamily="49" charset="-122"/>
            </a:endParaRPr>
          </a:p>
          <a:p>
            <a:pPr marL="285750" indent="-285750">
              <a:lnSpc>
                <a:spcPct val="150000"/>
              </a:lnSpc>
              <a:buFont typeface="Wingdings" panose="05000000000000000000" pitchFamily="2" charset="2"/>
              <a:buChar char="l"/>
            </a:pPr>
            <a:r>
              <a:rPr lang="zh-CN" altLang="en-US" sz="2400" dirty="0">
                <a:latin typeface="霞鹜文楷等宽" panose="02020509000000000000" pitchFamily="49" charset="-122"/>
                <a:ea typeface="霞鹜文楷等宽" panose="02020509000000000000" pitchFamily="49" charset="-122"/>
              </a:rPr>
              <a:t>趋势：增大预紧力</a:t>
            </a:r>
            <a:r>
              <a:rPr lang="en-US" altLang="zh-CN" sz="2400" dirty="0">
                <a:latin typeface="霞鹜文楷等宽" panose="02020509000000000000" pitchFamily="49" charset="-122"/>
                <a:ea typeface="霞鹜文楷等宽" panose="02020509000000000000" pitchFamily="49" charset="-122"/>
              </a:rPr>
              <a:t>2</a:t>
            </a:r>
            <a:r>
              <a:rPr lang="zh-CN" altLang="en-US" sz="2400" dirty="0">
                <a:latin typeface="霞鹜文楷等宽" panose="02020509000000000000" pitchFamily="49" charset="-122"/>
                <a:ea typeface="霞鹜文楷等宽" panose="02020509000000000000" pitchFamily="49" charset="-122"/>
              </a:rPr>
              <a:t>，同轴度下降；增大预紧力</a:t>
            </a:r>
            <a:r>
              <a:rPr lang="en-US" altLang="zh-CN" sz="2400" dirty="0">
                <a:latin typeface="霞鹜文楷等宽" panose="02020509000000000000" pitchFamily="49" charset="-122"/>
                <a:ea typeface="霞鹜文楷等宽" panose="02020509000000000000" pitchFamily="49" charset="-122"/>
              </a:rPr>
              <a:t>4</a:t>
            </a:r>
            <a:r>
              <a:rPr lang="zh-CN" altLang="en-US" sz="2400" dirty="0">
                <a:latin typeface="霞鹜文楷等宽" panose="02020509000000000000" pitchFamily="49" charset="-122"/>
                <a:ea typeface="霞鹜文楷等宽" panose="02020509000000000000" pitchFamily="49" charset="-122"/>
              </a:rPr>
              <a:t>、</a:t>
            </a:r>
            <a:r>
              <a:rPr lang="en-US" altLang="zh-CN" sz="2400" dirty="0">
                <a:latin typeface="霞鹜文楷等宽" panose="02020509000000000000" pitchFamily="49" charset="-122"/>
                <a:ea typeface="霞鹜文楷等宽" panose="02020509000000000000" pitchFamily="49" charset="-122"/>
              </a:rPr>
              <a:t>5</a:t>
            </a:r>
            <a:r>
              <a:rPr lang="zh-CN" altLang="en-US" sz="2400" dirty="0">
                <a:latin typeface="霞鹜文楷等宽" panose="02020509000000000000" pitchFamily="49" charset="-122"/>
                <a:ea typeface="霞鹜文楷等宽" panose="02020509000000000000" pitchFamily="49" charset="-122"/>
              </a:rPr>
              <a:t>，同轴度提高</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5517" r="6057"/>
          <a:stretch>
            <a:fillRect/>
          </a:stretch>
        </p:blipFill>
        <p:spPr>
          <a:xfrm>
            <a:off x="0" y="1809356"/>
            <a:ext cx="6287783" cy="3787253"/>
          </a:xfrm>
          <a:prstGeom prst="rect">
            <a:avLst/>
          </a:prstGeom>
        </p:spPr>
      </p:pic>
      <p:sp>
        <p:nvSpPr>
          <p:cNvPr id="7" name="文本框 6"/>
          <p:cNvSpPr txBox="1"/>
          <p:nvPr/>
        </p:nvSpPr>
        <p:spPr>
          <a:xfrm>
            <a:off x="1735062" y="5513442"/>
            <a:ext cx="2817658" cy="369332"/>
          </a:xfrm>
          <a:prstGeom prst="rect">
            <a:avLst/>
          </a:prstGeom>
          <a:noFill/>
        </p:spPr>
        <p:txBody>
          <a:bodyPr wrap="square" rtlCol="0">
            <a:spAutoFit/>
          </a:bodyPr>
          <a:lstStyle/>
          <a:p>
            <a:pPr algn="ctr"/>
            <a:r>
              <a:rPr lang="zh-CN" altLang="en-US" dirty="0">
                <a:latin typeface="+mj-ea"/>
                <a:ea typeface="+mj-ea"/>
              </a:rPr>
              <a:t>单因素影响图</a:t>
            </a:r>
            <a:r>
              <a:rPr lang="en-US" altLang="zh-CN" dirty="0">
                <a:latin typeface="+mj-ea"/>
                <a:ea typeface="+mj-ea"/>
              </a:rPr>
              <a:t>(</a:t>
            </a:r>
            <a:r>
              <a:rPr lang="zh-CN" altLang="en-US" dirty="0">
                <a:latin typeface="+mj-ea"/>
                <a:ea typeface="+mj-ea"/>
              </a:rPr>
              <a:t>编号⑥</a:t>
            </a:r>
            <a:r>
              <a:rPr lang="en-US" altLang="zh-CN" dirty="0">
                <a:latin typeface="+mj-ea"/>
                <a:ea typeface="+mj-ea"/>
              </a:rPr>
              <a:t>)</a:t>
            </a:r>
            <a:endParaRPr lang="zh-CN" altLang="en-US"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3</a:t>
            </a:r>
            <a:r>
              <a:rPr lang="zh-CN" altLang="en-US" dirty="0"/>
              <a:t>：装配策略</a:t>
            </a:r>
          </a:p>
        </p:txBody>
      </p:sp>
      <p:cxnSp>
        <p:nvCxnSpPr>
          <p:cNvPr id="3" name="直接连接符 2"/>
          <p:cNvCxnSpPr/>
          <p:nvPr/>
        </p:nvCxnSpPr>
        <p:spPr>
          <a:xfrm>
            <a:off x="6096000" y="485067"/>
            <a:ext cx="0" cy="5328138"/>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726617" y="5860798"/>
            <a:ext cx="4870848" cy="400110"/>
          </a:xfrm>
          <a:prstGeom prst="rect">
            <a:avLst/>
          </a:prstGeom>
          <a:noFill/>
          <a:ln w="28575">
            <a:solidFill>
              <a:srgbClr val="7E4381"/>
            </a:solidFill>
          </a:ln>
        </p:spPr>
        <p:txBody>
          <a:bodyPr wrap="square" rtlCol="0">
            <a:spAutoFit/>
          </a:bodyPr>
          <a:lstStyle/>
          <a:p>
            <a:pPr algn="ctr"/>
            <a:r>
              <a:rPr lang="zh-CN" altLang="en-US" sz="2000" dirty="0"/>
              <a:t>装配策略</a:t>
            </a:r>
            <a:r>
              <a:rPr lang="en-US" altLang="zh-CN" sz="2000" dirty="0"/>
              <a:t>2</a:t>
            </a:r>
            <a:r>
              <a:rPr lang="zh-CN" altLang="en-US" sz="2000" dirty="0"/>
              <a:t>法兰轴线变化示意图</a:t>
            </a:r>
          </a:p>
        </p:txBody>
      </p:sp>
      <p:sp>
        <p:nvSpPr>
          <p:cNvPr id="4" name="文本框 3"/>
          <p:cNvSpPr txBox="1"/>
          <p:nvPr/>
        </p:nvSpPr>
        <p:spPr>
          <a:xfrm>
            <a:off x="234664" y="1003700"/>
            <a:ext cx="5861336" cy="96372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000" dirty="0">
                <a:latin typeface="霞鹜文楷等宽" panose="02020509000000000000" pitchFamily="49" charset="-122"/>
                <a:ea typeface="霞鹜文楷等宽" panose="02020509000000000000" pitchFamily="49" charset="-122"/>
              </a:rPr>
              <a:t>策略</a:t>
            </a:r>
            <a:r>
              <a:rPr lang="en-US" altLang="zh-CN" sz="2000" dirty="0">
                <a:latin typeface="霞鹜文楷等宽" panose="02020509000000000000" pitchFamily="49" charset="-122"/>
                <a:ea typeface="霞鹜文楷等宽" panose="02020509000000000000" pitchFamily="49" charset="-122"/>
              </a:rPr>
              <a:t>1</a:t>
            </a:r>
            <a:r>
              <a:rPr lang="zh-CN" altLang="en-US" sz="2000" dirty="0">
                <a:latin typeface="霞鹜文楷等宽" panose="02020509000000000000" pitchFamily="49" charset="-122"/>
                <a:ea typeface="霞鹜文楷等宽" panose="02020509000000000000" pitchFamily="49" charset="-122"/>
              </a:rPr>
              <a:t>：使用扭矩扳手按照一定次序紧固螺钉</a:t>
            </a:r>
            <a:endParaRPr lang="en-US" altLang="zh-CN" sz="2000" dirty="0">
              <a:latin typeface="霞鹜文楷等宽" panose="02020509000000000000" pitchFamily="49" charset="-122"/>
              <a:ea typeface="霞鹜文楷等宽" panose="02020509000000000000" pitchFamily="49" charset="-122"/>
            </a:endParaRPr>
          </a:p>
          <a:p>
            <a:pPr marL="285750" indent="-285750">
              <a:lnSpc>
                <a:spcPct val="150000"/>
              </a:lnSpc>
              <a:buFont typeface="Wingdings" panose="05000000000000000000" pitchFamily="2" charset="2"/>
              <a:buChar char="l"/>
            </a:pPr>
            <a:r>
              <a:rPr lang="zh-CN" altLang="en-US" sz="2000" dirty="0">
                <a:latin typeface="霞鹜文楷等宽" panose="02020509000000000000" pitchFamily="49" charset="-122"/>
                <a:ea typeface="霞鹜文楷等宽" panose="02020509000000000000" pitchFamily="49" charset="-122"/>
              </a:rPr>
              <a:t>策略</a:t>
            </a:r>
            <a:r>
              <a:rPr lang="en-US" altLang="zh-CN" sz="2000" dirty="0">
                <a:latin typeface="霞鹜文楷等宽" panose="02020509000000000000" pitchFamily="49" charset="-122"/>
                <a:ea typeface="霞鹜文楷等宽" panose="02020509000000000000" pitchFamily="49" charset="-122"/>
              </a:rPr>
              <a:t>2</a:t>
            </a:r>
            <a:r>
              <a:rPr lang="zh-CN" altLang="en-US" sz="2000" dirty="0">
                <a:latin typeface="霞鹜文楷等宽" panose="02020509000000000000" pitchFamily="49" charset="-122"/>
                <a:ea typeface="霞鹜文楷等宽" panose="02020509000000000000" pitchFamily="49" charset="-122"/>
              </a:rPr>
              <a:t>：</a:t>
            </a:r>
            <a:endParaRPr lang="en-US" altLang="zh-CN" sz="2000" dirty="0">
              <a:latin typeface="霞鹜文楷等宽" panose="02020509000000000000" pitchFamily="49" charset="-122"/>
              <a:ea typeface="霞鹜文楷等宽" panose="02020509000000000000" pitchFamily="49" charset="-122"/>
            </a:endParaRPr>
          </a:p>
        </p:txBody>
      </p:sp>
      <p:sp>
        <p:nvSpPr>
          <p:cNvPr id="5" name="文本框 4"/>
          <p:cNvSpPr txBox="1"/>
          <p:nvPr/>
        </p:nvSpPr>
        <p:spPr>
          <a:xfrm>
            <a:off x="385948" y="1967425"/>
            <a:ext cx="5710049" cy="861774"/>
          </a:xfrm>
          <a:prstGeom prst="rect">
            <a:avLst/>
          </a:prstGeom>
          <a:noFill/>
        </p:spPr>
        <p:txBody>
          <a:bodyPr wrap="square" rtlCol="0">
            <a:spAutoFit/>
          </a:bodyPr>
          <a:lstStyle/>
          <a:p>
            <a:pPr lvl="1">
              <a:lnSpc>
                <a:spcPct val="150000"/>
              </a:lnSpc>
            </a:pPr>
            <a:endParaRPr lang="en-US" altLang="zh-CN" sz="2000" dirty="0">
              <a:latin typeface="霞鹜文楷等宽" panose="02020509000000000000" pitchFamily="49" charset="-122"/>
              <a:ea typeface="霞鹜文楷等宽" panose="02020509000000000000" pitchFamily="49" charset="-122"/>
            </a:endParaRPr>
          </a:p>
          <a:p>
            <a:endParaRPr lang="zh-CN" altLang="en-US" sz="2000" dirty="0"/>
          </a:p>
        </p:txBody>
      </p:sp>
      <p:sp>
        <p:nvSpPr>
          <p:cNvPr id="7" name="文本框 6"/>
          <p:cNvSpPr txBox="1"/>
          <p:nvPr/>
        </p:nvSpPr>
        <p:spPr>
          <a:xfrm>
            <a:off x="8066782" y="2161957"/>
            <a:ext cx="2190517" cy="369332"/>
          </a:xfrm>
          <a:prstGeom prst="rect">
            <a:avLst/>
          </a:prstGeom>
          <a:noFill/>
        </p:spPr>
        <p:txBody>
          <a:bodyPr wrap="square" rtlCol="0">
            <a:spAutoFit/>
          </a:bodyPr>
          <a:lstStyle/>
          <a:p>
            <a:pPr algn="ctr"/>
            <a:r>
              <a:rPr lang="zh-CN" altLang="en-US" dirty="0">
                <a:latin typeface="+mj-ea"/>
                <a:ea typeface="+mj-ea"/>
              </a:rPr>
              <a:t>上法兰</a:t>
            </a:r>
          </a:p>
        </p:txBody>
      </p:sp>
      <p:sp>
        <p:nvSpPr>
          <p:cNvPr id="10" name="文本框 9"/>
          <p:cNvSpPr txBox="1"/>
          <p:nvPr/>
        </p:nvSpPr>
        <p:spPr>
          <a:xfrm>
            <a:off x="8066781" y="4333672"/>
            <a:ext cx="2190517" cy="369332"/>
          </a:xfrm>
          <a:prstGeom prst="rect">
            <a:avLst/>
          </a:prstGeom>
          <a:noFill/>
        </p:spPr>
        <p:txBody>
          <a:bodyPr wrap="square" rtlCol="0">
            <a:spAutoFit/>
          </a:bodyPr>
          <a:lstStyle/>
          <a:p>
            <a:pPr algn="ctr"/>
            <a:r>
              <a:rPr lang="zh-CN" altLang="en-US" dirty="0">
                <a:latin typeface="+mj-ea"/>
                <a:ea typeface="+mj-ea"/>
              </a:rPr>
              <a:t>下法兰</a:t>
            </a:r>
          </a:p>
        </p:txBody>
      </p:sp>
      <p:sp>
        <p:nvSpPr>
          <p:cNvPr id="13" name="矩形 12"/>
          <p:cNvSpPr/>
          <p:nvPr/>
        </p:nvSpPr>
        <p:spPr>
          <a:xfrm>
            <a:off x="7553960" y="1068575"/>
            <a:ext cx="3216158" cy="4608824"/>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066780" y="2088900"/>
            <a:ext cx="2190517" cy="369332"/>
          </a:xfrm>
          <a:prstGeom prst="rect">
            <a:avLst/>
          </a:prstGeom>
          <a:noFill/>
        </p:spPr>
        <p:txBody>
          <a:bodyPr wrap="square" rtlCol="0">
            <a:spAutoFit/>
          </a:bodyPr>
          <a:lstStyle/>
          <a:p>
            <a:pPr algn="ctr"/>
            <a:r>
              <a:rPr lang="zh-CN" altLang="en-US" dirty="0">
                <a:latin typeface="+mj-ea"/>
                <a:ea typeface="+mj-ea"/>
              </a:rPr>
              <a:t>上法兰</a:t>
            </a:r>
          </a:p>
        </p:txBody>
      </p:sp>
      <p:sp>
        <p:nvSpPr>
          <p:cNvPr id="15" name="文本框 14"/>
          <p:cNvSpPr txBox="1"/>
          <p:nvPr/>
        </p:nvSpPr>
        <p:spPr>
          <a:xfrm>
            <a:off x="8066780" y="4215103"/>
            <a:ext cx="2190517" cy="369332"/>
          </a:xfrm>
          <a:prstGeom prst="rect">
            <a:avLst/>
          </a:prstGeom>
          <a:noFill/>
        </p:spPr>
        <p:txBody>
          <a:bodyPr wrap="square" rtlCol="0">
            <a:spAutoFit/>
          </a:bodyPr>
          <a:lstStyle/>
          <a:p>
            <a:pPr algn="ctr"/>
            <a:r>
              <a:rPr lang="zh-CN" altLang="en-US" dirty="0">
                <a:latin typeface="+mj-ea"/>
                <a:ea typeface="+mj-ea"/>
              </a:rPr>
              <a:t>上法兰</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nodePh="1">
                                  <p:stCondLst>
                                    <p:cond delay="0"/>
                                  </p:stCondLst>
                                  <p:endCondLst>
                                    <p:cond evt="begin" delay="0">
                                      <p:tn val="21"/>
                                    </p:cond>
                                  </p:end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1000"/>
                                        <p:tgtEl>
                                          <p:spTgt spid="5">
                                            <p:txEl>
                                              <p:pRg st="0" end="0"/>
                                            </p:txEl>
                                          </p:spTgt>
                                        </p:tgtEl>
                                      </p:cBhvr>
                                    </p:animEffect>
                                    <p:anim calcmode="lin" valueType="num">
                                      <p:cBhvr>
                                        <p:cTn id="2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build="p"/>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3</a:t>
            </a:r>
            <a:r>
              <a:rPr lang="zh-CN" altLang="en-US" dirty="0"/>
              <a:t>：装配策略</a:t>
            </a:r>
          </a:p>
        </p:txBody>
      </p:sp>
      <p:cxnSp>
        <p:nvCxnSpPr>
          <p:cNvPr id="3" name="直接连接符 2"/>
          <p:cNvCxnSpPr/>
          <p:nvPr/>
        </p:nvCxnSpPr>
        <p:spPr>
          <a:xfrm>
            <a:off x="6096000" y="485067"/>
            <a:ext cx="0" cy="5328138"/>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726617" y="5860798"/>
            <a:ext cx="4870848" cy="400110"/>
          </a:xfrm>
          <a:prstGeom prst="rect">
            <a:avLst/>
          </a:prstGeom>
          <a:noFill/>
          <a:ln w="28575">
            <a:solidFill>
              <a:srgbClr val="7E4381"/>
            </a:solidFill>
          </a:ln>
        </p:spPr>
        <p:txBody>
          <a:bodyPr wrap="square" rtlCol="0">
            <a:spAutoFit/>
          </a:bodyPr>
          <a:lstStyle/>
          <a:p>
            <a:pPr algn="ctr"/>
            <a:r>
              <a:rPr lang="zh-CN" altLang="en-US" sz="2000" dirty="0"/>
              <a:t>装配策略</a:t>
            </a:r>
            <a:r>
              <a:rPr lang="en-US" altLang="zh-CN" sz="2000" dirty="0"/>
              <a:t>2</a:t>
            </a:r>
            <a:r>
              <a:rPr lang="zh-CN" altLang="en-US" sz="2000" dirty="0"/>
              <a:t>法兰轴线变化示意图</a:t>
            </a:r>
          </a:p>
        </p:txBody>
      </p:sp>
      <p:sp>
        <p:nvSpPr>
          <p:cNvPr id="4" name="文本框 3"/>
          <p:cNvSpPr txBox="1"/>
          <p:nvPr/>
        </p:nvSpPr>
        <p:spPr>
          <a:xfrm>
            <a:off x="234664" y="1003700"/>
            <a:ext cx="5861336" cy="96372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000" dirty="0">
                <a:latin typeface="霞鹜文楷等宽" panose="02020509000000000000" pitchFamily="49" charset="-122"/>
                <a:ea typeface="霞鹜文楷等宽" panose="02020509000000000000" pitchFamily="49" charset="-122"/>
              </a:rPr>
              <a:t>策略</a:t>
            </a:r>
            <a:r>
              <a:rPr lang="en-US" altLang="zh-CN" sz="2000" dirty="0">
                <a:latin typeface="霞鹜文楷等宽" panose="02020509000000000000" pitchFamily="49" charset="-122"/>
                <a:ea typeface="霞鹜文楷等宽" panose="02020509000000000000" pitchFamily="49" charset="-122"/>
              </a:rPr>
              <a:t>1</a:t>
            </a:r>
            <a:r>
              <a:rPr lang="zh-CN" altLang="en-US" sz="2000" dirty="0">
                <a:latin typeface="霞鹜文楷等宽" panose="02020509000000000000" pitchFamily="49" charset="-122"/>
                <a:ea typeface="霞鹜文楷等宽" panose="02020509000000000000" pitchFamily="49" charset="-122"/>
              </a:rPr>
              <a:t>：使用扭矩扳手按照一定次序紧固螺钉</a:t>
            </a:r>
            <a:endParaRPr lang="en-US" altLang="zh-CN" sz="2000" dirty="0">
              <a:latin typeface="霞鹜文楷等宽" panose="02020509000000000000" pitchFamily="49" charset="-122"/>
              <a:ea typeface="霞鹜文楷等宽" panose="02020509000000000000" pitchFamily="49" charset="-122"/>
            </a:endParaRPr>
          </a:p>
          <a:p>
            <a:pPr marL="285750" indent="-285750">
              <a:lnSpc>
                <a:spcPct val="150000"/>
              </a:lnSpc>
              <a:buFont typeface="Wingdings" panose="05000000000000000000" pitchFamily="2" charset="2"/>
              <a:buChar char="l"/>
            </a:pPr>
            <a:r>
              <a:rPr lang="zh-CN" altLang="en-US" sz="2000" dirty="0">
                <a:latin typeface="霞鹜文楷等宽" panose="02020509000000000000" pitchFamily="49" charset="-122"/>
                <a:ea typeface="霞鹜文楷等宽" panose="02020509000000000000" pitchFamily="49" charset="-122"/>
              </a:rPr>
              <a:t>策略</a:t>
            </a:r>
            <a:r>
              <a:rPr lang="en-US" altLang="zh-CN" sz="2000" dirty="0">
                <a:latin typeface="霞鹜文楷等宽" panose="02020509000000000000" pitchFamily="49" charset="-122"/>
                <a:ea typeface="霞鹜文楷等宽" panose="02020509000000000000" pitchFamily="49" charset="-122"/>
              </a:rPr>
              <a:t>2</a:t>
            </a:r>
            <a:r>
              <a:rPr lang="zh-CN" altLang="en-US" sz="2000" dirty="0">
                <a:latin typeface="霞鹜文楷等宽" panose="02020509000000000000" pitchFamily="49" charset="-122"/>
                <a:ea typeface="霞鹜文楷等宽" panose="02020509000000000000" pitchFamily="49" charset="-122"/>
              </a:rPr>
              <a:t>：</a:t>
            </a:r>
            <a:endParaRPr lang="en-US" altLang="zh-CN" sz="2000" dirty="0">
              <a:latin typeface="霞鹜文楷等宽" panose="02020509000000000000" pitchFamily="49" charset="-122"/>
              <a:ea typeface="霞鹜文楷等宽" panose="02020509000000000000" pitchFamily="49" charset="-122"/>
            </a:endParaRPr>
          </a:p>
        </p:txBody>
      </p:sp>
      <p:sp>
        <p:nvSpPr>
          <p:cNvPr id="5" name="文本框 4"/>
          <p:cNvSpPr txBox="1"/>
          <p:nvPr/>
        </p:nvSpPr>
        <p:spPr>
          <a:xfrm>
            <a:off x="385948" y="1967425"/>
            <a:ext cx="5710049" cy="2708434"/>
          </a:xfrm>
          <a:prstGeom prst="rect">
            <a:avLst/>
          </a:prstGeom>
          <a:noFill/>
        </p:spPr>
        <p:txBody>
          <a:bodyPr wrap="square" rtlCol="0">
            <a:spAutoFit/>
          </a:bodyPr>
          <a:lstStyle/>
          <a:p>
            <a:pPr marL="914400" lvl="1" indent="-457200">
              <a:lnSpc>
                <a:spcPct val="150000"/>
              </a:lnSpc>
              <a:buFont typeface="+mj-ea"/>
              <a:buAutoNum type="circleNumDbPlain"/>
            </a:pPr>
            <a:r>
              <a:rPr lang="zh-CN" altLang="en-US" sz="2000" dirty="0">
                <a:latin typeface="霞鹜文楷等宽" panose="02020509000000000000" pitchFamily="49" charset="-122"/>
                <a:ea typeface="霞鹜文楷等宽" panose="02020509000000000000" pitchFamily="49" charset="-122"/>
              </a:rPr>
              <a:t>初步固定</a:t>
            </a:r>
            <a:r>
              <a:rPr lang="en-US" altLang="zh-CN" sz="2000" dirty="0">
                <a:latin typeface="霞鹜文楷等宽" panose="02020509000000000000" pitchFamily="49" charset="-122"/>
                <a:ea typeface="霞鹜文楷等宽" panose="02020509000000000000" pitchFamily="49" charset="-122"/>
              </a:rPr>
              <a:t>6</a:t>
            </a:r>
            <a:r>
              <a:rPr lang="zh-CN" altLang="en-US" sz="2000" dirty="0">
                <a:latin typeface="霞鹜文楷等宽" panose="02020509000000000000" pitchFamily="49" charset="-122"/>
                <a:ea typeface="霞鹜文楷等宽" panose="02020509000000000000" pitchFamily="49" charset="-122"/>
              </a:rPr>
              <a:t>个螺钉（不拧紧），通过</a:t>
            </a:r>
            <a:r>
              <a:rPr lang="zh-CN" altLang="en-US" sz="2000" dirty="0">
                <a:solidFill>
                  <a:srgbClr val="7030A0"/>
                </a:solidFill>
                <a:latin typeface="霞鹜文楷等宽" panose="02020509000000000000" pitchFamily="49" charset="-122"/>
                <a:ea typeface="霞鹜文楷等宽" panose="02020509000000000000" pitchFamily="49" charset="-122"/>
              </a:rPr>
              <a:t>手部触摸</a:t>
            </a:r>
            <a:r>
              <a:rPr lang="zh-CN" altLang="en-US" sz="2000" dirty="0">
                <a:latin typeface="霞鹜文楷等宽" panose="02020509000000000000" pitchFamily="49" charset="-122"/>
                <a:ea typeface="霞鹜文楷等宽" panose="02020509000000000000" pitchFamily="49" charset="-122"/>
              </a:rPr>
              <a:t>使得上下法兰接触面尽可能同轴；</a:t>
            </a:r>
            <a:endParaRPr lang="en-US" altLang="zh-CN" sz="2000" dirty="0">
              <a:latin typeface="霞鹜文楷等宽" panose="02020509000000000000" pitchFamily="49" charset="-122"/>
              <a:ea typeface="霞鹜文楷等宽" panose="02020509000000000000" pitchFamily="49" charset="-122"/>
            </a:endParaRPr>
          </a:p>
          <a:p>
            <a:pPr marL="914400" lvl="1" indent="-457200">
              <a:lnSpc>
                <a:spcPct val="150000"/>
              </a:lnSpc>
              <a:buFont typeface="+mj-ea"/>
              <a:buAutoNum type="circleNumDbPlain"/>
            </a:pPr>
            <a:r>
              <a:rPr lang="zh-CN" altLang="en-US" sz="2000" dirty="0">
                <a:latin typeface="霞鹜文楷等宽" panose="02020509000000000000" pitchFamily="49" charset="-122"/>
                <a:ea typeface="霞鹜文楷等宽" panose="02020509000000000000" pitchFamily="49" charset="-122"/>
              </a:rPr>
              <a:t>千分表测出上法兰最高点位置，</a:t>
            </a:r>
            <a:r>
              <a:rPr lang="zh-CN" altLang="en-US" sz="2000" dirty="0">
                <a:solidFill>
                  <a:srgbClr val="7030A0"/>
                </a:solidFill>
                <a:latin typeface="霞鹜文楷等宽" panose="02020509000000000000" pitchFamily="49" charset="-122"/>
                <a:ea typeface="霞鹜文楷等宽" panose="02020509000000000000" pitchFamily="49" charset="-122"/>
              </a:rPr>
              <a:t>轻敲击最高处</a:t>
            </a:r>
            <a:r>
              <a:rPr lang="zh-CN" altLang="en-US" sz="2000" dirty="0">
                <a:latin typeface="霞鹜文楷等宽" panose="02020509000000000000" pitchFamily="49" charset="-122"/>
                <a:ea typeface="霞鹜文楷等宽" panose="02020509000000000000" pitchFamily="49" charset="-122"/>
              </a:rPr>
              <a:t>，重复</a:t>
            </a:r>
            <a:r>
              <a:rPr lang="en-US" altLang="zh-CN" sz="2000" dirty="0">
                <a:latin typeface="霞鹜文楷等宽" panose="02020509000000000000" pitchFamily="49" charset="-122"/>
                <a:ea typeface="霞鹜文楷等宽" panose="02020509000000000000" pitchFamily="49" charset="-122"/>
              </a:rPr>
              <a:t>1~2</a:t>
            </a:r>
            <a:r>
              <a:rPr lang="zh-CN" altLang="en-US" sz="2000" dirty="0">
                <a:latin typeface="霞鹜文楷等宽" panose="02020509000000000000" pitchFamily="49" charset="-122"/>
                <a:ea typeface="霞鹜文楷等宽" panose="02020509000000000000" pitchFamily="49" charset="-122"/>
              </a:rPr>
              <a:t>次，保证每次敲击均使同轴度更好；</a:t>
            </a:r>
            <a:endParaRPr lang="en-US" altLang="zh-CN" sz="2000" dirty="0">
              <a:latin typeface="霞鹜文楷等宽" panose="02020509000000000000" pitchFamily="49" charset="-122"/>
              <a:ea typeface="霞鹜文楷等宽" panose="02020509000000000000" pitchFamily="49" charset="-122"/>
            </a:endParaRPr>
          </a:p>
          <a:p>
            <a:endParaRPr lang="zh-CN" altLang="en-US" sz="2000" dirty="0"/>
          </a:p>
        </p:txBody>
      </p:sp>
      <p:sp>
        <p:nvSpPr>
          <p:cNvPr id="8" name="矩形 7"/>
          <p:cNvSpPr/>
          <p:nvPr/>
        </p:nvSpPr>
        <p:spPr>
          <a:xfrm>
            <a:off x="7553960" y="1068575"/>
            <a:ext cx="3216158" cy="4608824"/>
          </a:xfrm>
          <a:prstGeom prst="rect">
            <a:avLst/>
          </a:prstGeom>
          <a:blipFill dpi="0" rotWithShape="1">
            <a:blip r:embed="rId2">
              <a:alphaModFix amt="25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9152878" y="3429000"/>
            <a:ext cx="0" cy="2092911"/>
          </a:xfrm>
          <a:prstGeom prst="line">
            <a:avLst/>
          </a:prstGeom>
          <a:ln w="762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8771138" y="1340528"/>
            <a:ext cx="381740" cy="2093192"/>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descr="9.5*190MM原色木质小锤子(锤头28*55）木槌木锤子 模型制作工具_其他工具_制作工具_千水星-DIY"/>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1500">
                        <a14:foregroundMark x1="88750" y1="72500" x2="91500" y2="72000"/>
                        <a14:backgroundMark x1="33000" y1="25875" x2="30750" y2="33500"/>
                        <a14:backgroundMark x1="30750" y1="33500" x2="35000" y2="36500"/>
                        <a14:backgroundMark x1="21500" y1="44000" x2="32125" y2="44250"/>
                        <a14:backgroundMark x1="32125" y1="44250" x2="33000" y2="44875"/>
                        <a14:backgroundMark x1="23125" y1="42750" x2="23000" y2="40250"/>
                        <a14:backgroundMark x1="45375" y1="52250" x2="92375" y2="78125"/>
                      </a14:backgroundRemoval>
                    </a14:imgEffect>
                  </a14:imgLayer>
                </a14:imgProps>
              </a:ext>
              <a:ext uri="{28A0092B-C50C-407E-A947-70E740481C1C}">
                <a14:useLocalDpi xmlns:a14="http://schemas.microsoft.com/office/drawing/2010/main" val="0"/>
              </a:ext>
            </a:extLst>
          </a:blip>
          <a:srcRect/>
          <a:stretch>
            <a:fillRect/>
          </a:stretch>
        </p:blipFill>
        <p:spPr bwMode="auto">
          <a:xfrm rot="19953296" flipH="1">
            <a:off x="6162490" y="892279"/>
            <a:ext cx="2546797" cy="254679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9243987" y="3049822"/>
            <a:ext cx="2007175" cy="646331"/>
          </a:xfrm>
          <a:prstGeom prst="rect">
            <a:avLst/>
          </a:prstGeom>
          <a:noFill/>
        </p:spPr>
        <p:txBody>
          <a:bodyPr wrap="square" rtlCol="0">
            <a:spAutoFit/>
          </a:bodyPr>
          <a:lstStyle/>
          <a:p>
            <a:r>
              <a:rPr lang="zh-CN" altLang="en-US" dirty="0">
                <a:solidFill>
                  <a:srgbClr val="7030A0"/>
                </a:solidFill>
              </a:rPr>
              <a:t>轴线相交于接触面</a:t>
            </a:r>
            <a:r>
              <a:rPr lang="en-US" altLang="zh-CN" dirty="0">
                <a:solidFill>
                  <a:srgbClr val="7030A0"/>
                </a:solidFill>
              </a:rPr>
              <a:t>(</a:t>
            </a:r>
            <a:r>
              <a:rPr lang="zh-CN" altLang="en-US" dirty="0">
                <a:solidFill>
                  <a:srgbClr val="7030A0"/>
                </a:solidFill>
              </a:rPr>
              <a:t>因间隙而倾斜</a:t>
            </a:r>
            <a:r>
              <a:rPr lang="en-US" altLang="zh-CN" dirty="0">
                <a:solidFill>
                  <a:srgbClr val="7030A0"/>
                </a:solidFill>
              </a:rPr>
              <a:t>)</a:t>
            </a:r>
            <a:endParaRPr lang="zh-CN" altLang="en-US" dirty="0">
              <a:solidFill>
                <a:srgbClr val="7030A0"/>
              </a:solidFill>
            </a:endParaRPr>
          </a:p>
        </p:txBody>
      </p:sp>
      <p:sp>
        <p:nvSpPr>
          <p:cNvPr id="26" name="文本框 25"/>
          <p:cNvSpPr txBox="1"/>
          <p:nvPr/>
        </p:nvSpPr>
        <p:spPr>
          <a:xfrm>
            <a:off x="9074648" y="1410577"/>
            <a:ext cx="2283955" cy="646331"/>
          </a:xfrm>
          <a:prstGeom prst="rect">
            <a:avLst/>
          </a:prstGeom>
          <a:noFill/>
        </p:spPr>
        <p:txBody>
          <a:bodyPr wrap="square" rtlCol="0">
            <a:spAutoFit/>
          </a:bodyPr>
          <a:lstStyle/>
          <a:p>
            <a:r>
              <a:rPr lang="zh-CN" altLang="en-US" dirty="0">
                <a:solidFill>
                  <a:srgbClr val="7030A0"/>
                </a:solidFill>
              </a:rPr>
              <a:t>敲击使得上法兰轴线平移</a:t>
            </a:r>
            <a:r>
              <a:rPr lang="en-US" altLang="zh-CN" dirty="0">
                <a:solidFill>
                  <a:srgbClr val="7030A0"/>
                </a:solidFill>
              </a:rPr>
              <a:t>(</a:t>
            </a:r>
            <a:r>
              <a:rPr lang="zh-CN" altLang="en-US" dirty="0">
                <a:solidFill>
                  <a:srgbClr val="7030A0"/>
                </a:solidFill>
              </a:rPr>
              <a:t>同轴度变好</a:t>
            </a:r>
            <a:r>
              <a:rPr lang="en-US" altLang="zh-CN" dirty="0">
                <a:solidFill>
                  <a:srgbClr val="7030A0"/>
                </a:solidFill>
              </a:rPr>
              <a:t>)</a:t>
            </a:r>
            <a:endParaRPr lang="zh-CN" altLang="en-US" dirty="0">
              <a:solidFill>
                <a:srgbClr val="7030A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1000"/>
                                        <p:tgtEl>
                                          <p:spTgt spid="5">
                                            <p:txEl>
                                              <p:pRg st="1" end="1"/>
                                            </p:txEl>
                                          </p:spTgt>
                                        </p:tgtEl>
                                      </p:cBhvr>
                                    </p:animEffect>
                                    <p:anim calcmode="lin" valueType="num">
                                      <p:cBhvr>
                                        <p:cTn id="2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5" presetID="10" presetClass="exit" presetSubtype="0" fill="hold" grpId="1" nodeType="withEffect">
                                  <p:stCondLst>
                                    <p:cond delay="0"/>
                                  </p:stCondLst>
                                  <p:childTnLst>
                                    <p:animEffect transition="out" filter="fade">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par>
                                <p:cTn id="28" presetID="22" presetClass="entr" presetSubtype="4" fill="hold" nodeType="with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wipe(down)">
                                      <p:cBhvr>
                                        <p:cTn id="30" dur="500"/>
                                        <p:tgtEl>
                                          <p:spTgt spid="1026"/>
                                        </p:tgtEl>
                                      </p:cBhvr>
                                    </p:animEffect>
                                  </p:childTnLst>
                                </p:cTn>
                              </p:par>
                              <p:par>
                                <p:cTn id="31" presetID="50" presetClass="path" presetSubtype="0" repeatCount="3000" accel="30000" decel="60000" fill="hold" nodeType="withEffect">
                                  <p:stCondLst>
                                    <p:cond delay="0"/>
                                  </p:stCondLst>
                                  <p:childTnLst>
                                    <p:animMotion origin="layout" path="M 4.16667E-6 -7.40741E-7 L 0.02552 -7.40741E-7 C 0.03698 -7.40741E-7 0.0513 0.01551 0.0513 0.0287 L 0.0513 0.0581 " pathEditMode="relative" rAng="0" ptsTypes="AAAA">
                                      <p:cBhvr>
                                        <p:cTn id="32" dur="1000" fill="hold"/>
                                        <p:tgtEl>
                                          <p:spTgt spid="1026"/>
                                        </p:tgtEl>
                                        <p:attrNameLst>
                                          <p:attrName>ppt_x</p:attrName>
                                          <p:attrName>ppt_y</p:attrName>
                                        </p:attrNameLst>
                                      </p:cBhvr>
                                      <p:rCtr x="2565" y="2894"/>
                                    </p:animMotion>
                                  </p:childTnLst>
                                </p:cTn>
                              </p:par>
                            </p:childTnLst>
                          </p:cTn>
                        </p:par>
                        <p:par>
                          <p:cTn id="33" fill="hold">
                            <p:stCondLst>
                              <p:cond delay="1000"/>
                            </p:stCondLst>
                            <p:childTnLst>
                              <p:par>
                                <p:cTn id="34" presetID="22" presetClass="exit" presetSubtype="4" fill="hold" nodeType="afterEffect">
                                  <p:stCondLst>
                                    <p:cond delay="0"/>
                                  </p:stCondLst>
                                  <p:childTnLst>
                                    <p:animEffect transition="out" filter="wipe(down)">
                                      <p:cBhvr>
                                        <p:cTn id="35" dur="500"/>
                                        <p:tgtEl>
                                          <p:spTgt spid="1026"/>
                                        </p:tgtEl>
                                      </p:cBhvr>
                                    </p:animEffect>
                                    <p:set>
                                      <p:cBhvr>
                                        <p:cTn id="36" dur="1" fill="hold">
                                          <p:stCondLst>
                                            <p:cond delay="499"/>
                                          </p:stCondLst>
                                        </p:cTn>
                                        <p:tgtEl>
                                          <p:spTgt spid="1026"/>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42" presetClass="path" presetSubtype="0" accel="50000" decel="50000" fill="hold" nodeType="withEffect">
                                  <p:stCondLst>
                                    <p:cond delay="0"/>
                                  </p:stCondLst>
                                  <p:childTnLst>
                                    <p:animMotion origin="layout" path="M 3.95833E-6 3.33333E-6 L 0.02435 -0.0007 " pathEditMode="relative" rAng="0" ptsTypes="AA">
                                      <p:cBhvr>
                                        <p:cTn id="42" dur="2000" fill="hold"/>
                                        <p:tgtEl>
                                          <p:spTgt spid="14"/>
                                        </p:tgtEl>
                                        <p:attrNameLst>
                                          <p:attrName>ppt_x</p:attrName>
                                          <p:attrName>ppt_y</p:attrName>
                                        </p:attrNameLst>
                                      </p:cBhvr>
                                      <p:rCtr x="121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5" grpId="0"/>
      <p:bldP spid="25" grpId="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3</a:t>
            </a:r>
            <a:r>
              <a:rPr lang="zh-CN" altLang="en-US" dirty="0"/>
              <a:t>：装配策略</a:t>
            </a:r>
          </a:p>
        </p:txBody>
      </p:sp>
      <p:cxnSp>
        <p:nvCxnSpPr>
          <p:cNvPr id="3" name="直接连接符 2"/>
          <p:cNvCxnSpPr/>
          <p:nvPr/>
        </p:nvCxnSpPr>
        <p:spPr>
          <a:xfrm>
            <a:off x="6096000" y="485067"/>
            <a:ext cx="0" cy="5328138"/>
          </a:xfrm>
          <a:prstGeom prst="line">
            <a:avLst/>
          </a:prstGeom>
          <a:ln w="28575">
            <a:solidFill>
              <a:srgbClr val="660874">
                <a:alpha val="51000"/>
              </a:srgb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726617" y="5860798"/>
            <a:ext cx="4870848" cy="400110"/>
          </a:xfrm>
          <a:prstGeom prst="rect">
            <a:avLst/>
          </a:prstGeom>
          <a:noFill/>
          <a:ln w="28575">
            <a:solidFill>
              <a:srgbClr val="7E4381"/>
            </a:solidFill>
          </a:ln>
        </p:spPr>
        <p:txBody>
          <a:bodyPr wrap="square" rtlCol="0">
            <a:spAutoFit/>
          </a:bodyPr>
          <a:lstStyle/>
          <a:p>
            <a:pPr algn="ctr"/>
            <a:r>
              <a:rPr lang="zh-CN" altLang="en-US" sz="2000" dirty="0"/>
              <a:t>装配策略</a:t>
            </a:r>
            <a:r>
              <a:rPr lang="en-US" altLang="zh-CN" sz="2000" dirty="0"/>
              <a:t>2</a:t>
            </a:r>
            <a:r>
              <a:rPr lang="zh-CN" altLang="en-US" sz="2000" dirty="0"/>
              <a:t>法兰轴线变化示意图</a:t>
            </a:r>
          </a:p>
        </p:txBody>
      </p:sp>
      <p:sp>
        <p:nvSpPr>
          <p:cNvPr id="4" name="文本框 3"/>
          <p:cNvSpPr txBox="1"/>
          <p:nvPr/>
        </p:nvSpPr>
        <p:spPr>
          <a:xfrm>
            <a:off x="234664" y="1003700"/>
            <a:ext cx="5861336" cy="96372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000" dirty="0">
                <a:latin typeface="霞鹜文楷等宽" panose="02020509000000000000" pitchFamily="49" charset="-122"/>
                <a:ea typeface="霞鹜文楷等宽" panose="02020509000000000000" pitchFamily="49" charset="-122"/>
              </a:rPr>
              <a:t>策略</a:t>
            </a:r>
            <a:r>
              <a:rPr lang="en-US" altLang="zh-CN" sz="2000" dirty="0">
                <a:latin typeface="霞鹜文楷等宽" panose="02020509000000000000" pitchFamily="49" charset="-122"/>
                <a:ea typeface="霞鹜文楷等宽" panose="02020509000000000000" pitchFamily="49" charset="-122"/>
              </a:rPr>
              <a:t>1</a:t>
            </a:r>
            <a:r>
              <a:rPr lang="zh-CN" altLang="en-US" sz="2000" dirty="0">
                <a:latin typeface="霞鹜文楷等宽" panose="02020509000000000000" pitchFamily="49" charset="-122"/>
                <a:ea typeface="霞鹜文楷等宽" panose="02020509000000000000" pitchFamily="49" charset="-122"/>
              </a:rPr>
              <a:t>：使用扭矩扳手按照一定次序紧固螺钉</a:t>
            </a:r>
            <a:endParaRPr lang="en-US" altLang="zh-CN" sz="2000" dirty="0">
              <a:latin typeface="霞鹜文楷等宽" panose="02020509000000000000" pitchFamily="49" charset="-122"/>
              <a:ea typeface="霞鹜文楷等宽" panose="02020509000000000000" pitchFamily="49" charset="-122"/>
            </a:endParaRPr>
          </a:p>
          <a:p>
            <a:pPr marL="285750" indent="-285750">
              <a:lnSpc>
                <a:spcPct val="150000"/>
              </a:lnSpc>
              <a:buFont typeface="Wingdings" panose="05000000000000000000" pitchFamily="2" charset="2"/>
              <a:buChar char="l"/>
            </a:pPr>
            <a:r>
              <a:rPr lang="zh-CN" altLang="en-US" sz="2000" dirty="0">
                <a:latin typeface="霞鹜文楷等宽" panose="02020509000000000000" pitchFamily="49" charset="-122"/>
                <a:ea typeface="霞鹜文楷等宽" panose="02020509000000000000" pitchFamily="49" charset="-122"/>
              </a:rPr>
              <a:t>策略</a:t>
            </a:r>
            <a:r>
              <a:rPr lang="en-US" altLang="zh-CN" sz="2000" dirty="0">
                <a:latin typeface="霞鹜文楷等宽" panose="02020509000000000000" pitchFamily="49" charset="-122"/>
                <a:ea typeface="霞鹜文楷等宽" panose="02020509000000000000" pitchFamily="49" charset="-122"/>
              </a:rPr>
              <a:t>2</a:t>
            </a:r>
            <a:r>
              <a:rPr lang="zh-CN" altLang="en-US" sz="2000" dirty="0">
                <a:latin typeface="霞鹜文楷等宽" panose="02020509000000000000" pitchFamily="49" charset="-122"/>
                <a:ea typeface="霞鹜文楷等宽" panose="02020509000000000000" pitchFamily="49" charset="-122"/>
              </a:rPr>
              <a:t>：</a:t>
            </a:r>
            <a:endParaRPr lang="en-US" altLang="zh-CN" sz="2000" dirty="0">
              <a:latin typeface="霞鹜文楷等宽" panose="02020509000000000000" pitchFamily="49" charset="-122"/>
              <a:ea typeface="霞鹜文楷等宽" panose="02020509000000000000" pitchFamily="49" charset="-122"/>
            </a:endParaRPr>
          </a:p>
        </p:txBody>
      </p:sp>
      <p:sp>
        <p:nvSpPr>
          <p:cNvPr id="5" name="文本框 4"/>
          <p:cNvSpPr txBox="1"/>
          <p:nvPr/>
        </p:nvSpPr>
        <p:spPr>
          <a:xfrm>
            <a:off x="385948" y="1967425"/>
            <a:ext cx="5710049" cy="4093428"/>
          </a:xfrm>
          <a:prstGeom prst="rect">
            <a:avLst/>
          </a:prstGeom>
          <a:noFill/>
        </p:spPr>
        <p:txBody>
          <a:bodyPr wrap="square" rtlCol="0">
            <a:spAutoFit/>
          </a:bodyPr>
          <a:lstStyle/>
          <a:p>
            <a:pPr marL="914400" lvl="1" indent="-457200">
              <a:lnSpc>
                <a:spcPct val="150000"/>
              </a:lnSpc>
              <a:buFont typeface="+mj-ea"/>
              <a:buAutoNum type="circleNumDbPlain"/>
            </a:pPr>
            <a:r>
              <a:rPr lang="zh-CN" altLang="en-US" sz="2000" dirty="0">
                <a:latin typeface="霞鹜文楷等宽" panose="02020509000000000000" pitchFamily="49" charset="-122"/>
                <a:ea typeface="霞鹜文楷等宽" panose="02020509000000000000" pitchFamily="49" charset="-122"/>
              </a:rPr>
              <a:t>初步固定</a:t>
            </a:r>
            <a:r>
              <a:rPr lang="en-US" altLang="zh-CN" sz="2000" dirty="0">
                <a:latin typeface="霞鹜文楷等宽" panose="02020509000000000000" pitchFamily="49" charset="-122"/>
                <a:ea typeface="霞鹜文楷等宽" panose="02020509000000000000" pitchFamily="49" charset="-122"/>
              </a:rPr>
              <a:t>6</a:t>
            </a:r>
            <a:r>
              <a:rPr lang="zh-CN" altLang="en-US" sz="2000" dirty="0">
                <a:latin typeface="霞鹜文楷等宽" panose="02020509000000000000" pitchFamily="49" charset="-122"/>
                <a:ea typeface="霞鹜文楷等宽" panose="02020509000000000000" pitchFamily="49" charset="-122"/>
              </a:rPr>
              <a:t>个螺钉（不拧紧），通过</a:t>
            </a:r>
            <a:r>
              <a:rPr lang="zh-CN" altLang="en-US" sz="2000" dirty="0">
                <a:solidFill>
                  <a:srgbClr val="7030A0"/>
                </a:solidFill>
                <a:latin typeface="霞鹜文楷等宽" panose="02020509000000000000" pitchFamily="49" charset="-122"/>
                <a:ea typeface="霞鹜文楷等宽" panose="02020509000000000000" pitchFamily="49" charset="-122"/>
              </a:rPr>
              <a:t>手部触摸</a:t>
            </a:r>
            <a:r>
              <a:rPr lang="zh-CN" altLang="en-US" sz="2000" dirty="0">
                <a:latin typeface="霞鹜文楷等宽" panose="02020509000000000000" pitchFamily="49" charset="-122"/>
                <a:ea typeface="霞鹜文楷等宽" panose="02020509000000000000" pitchFamily="49" charset="-122"/>
              </a:rPr>
              <a:t>使得上下法兰接触面尽可能同轴；</a:t>
            </a:r>
            <a:endParaRPr lang="en-US" altLang="zh-CN" sz="2000" dirty="0">
              <a:latin typeface="霞鹜文楷等宽" panose="02020509000000000000" pitchFamily="49" charset="-122"/>
              <a:ea typeface="霞鹜文楷等宽" panose="02020509000000000000" pitchFamily="49" charset="-122"/>
            </a:endParaRPr>
          </a:p>
          <a:p>
            <a:pPr marL="914400" lvl="1" indent="-457200">
              <a:lnSpc>
                <a:spcPct val="150000"/>
              </a:lnSpc>
              <a:buFont typeface="+mj-ea"/>
              <a:buAutoNum type="circleNumDbPlain"/>
            </a:pPr>
            <a:r>
              <a:rPr lang="zh-CN" altLang="en-US" sz="2000" dirty="0">
                <a:latin typeface="霞鹜文楷等宽" panose="02020509000000000000" pitchFamily="49" charset="-122"/>
                <a:ea typeface="霞鹜文楷等宽" panose="02020509000000000000" pitchFamily="49" charset="-122"/>
              </a:rPr>
              <a:t>千分表测出上法兰最高点位置，</a:t>
            </a:r>
            <a:r>
              <a:rPr lang="zh-CN" altLang="en-US" sz="2000" dirty="0">
                <a:solidFill>
                  <a:srgbClr val="7030A0"/>
                </a:solidFill>
                <a:latin typeface="霞鹜文楷等宽" panose="02020509000000000000" pitchFamily="49" charset="-122"/>
                <a:ea typeface="霞鹜文楷等宽" panose="02020509000000000000" pitchFamily="49" charset="-122"/>
              </a:rPr>
              <a:t>轻敲击最高处</a:t>
            </a:r>
            <a:r>
              <a:rPr lang="zh-CN" altLang="en-US" sz="2000" dirty="0">
                <a:latin typeface="霞鹜文楷等宽" panose="02020509000000000000" pitchFamily="49" charset="-122"/>
                <a:ea typeface="霞鹜文楷等宽" panose="02020509000000000000" pitchFamily="49" charset="-122"/>
              </a:rPr>
              <a:t>，重复</a:t>
            </a:r>
            <a:r>
              <a:rPr lang="en-US" altLang="zh-CN" sz="2000" dirty="0">
                <a:latin typeface="霞鹜文楷等宽" panose="02020509000000000000" pitchFamily="49" charset="-122"/>
                <a:ea typeface="霞鹜文楷等宽" panose="02020509000000000000" pitchFamily="49" charset="-122"/>
              </a:rPr>
              <a:t>1~2</a:t>
            </a:r>
            <a:r>
              <a:rPr lang="zh-CN" altLang="en-US" sz="2000" dirty="0">
                <a:latin typeface="霞鹜文楷等宽" panose="02020509000000000000" pitchFamily="49" charset="-122"/>
                <a:ea typeface="霞鹜文楷等宽" panose="02020509000000000000" pitchFamily="49" charset="-122"/>
              </a:rPr>
              <a:t>次，保证每次敲击均使同轴度更好；</a:t>
            </a:r>
            <a:endParaRPr lang="en-US" altLang="zh-CN" sz="2000" dirty="0">
              <a:latin typeface="霞鹜文楷等宽" panose="02020509000000000000" pitchFamily="49" charset="-122"/>
              <a:ea typeface="霞鹜文楷等宽" panose="02020509000000000000" pitchFamily="49" charset="-122"/>
            </a:endParaRPr>
          </a:p>
          <a:p>
            <a:pPr marL="914400" lvl="1" indent="-457200">
              <a:lnSpc>
                <a:spcPct val="150000"/>
              </a:lnSpc>
              <a:buFont typeface="+mj-ea"/>
              <a:buAutoNum type="circleNumDbPlain"/>
            </a:pPr>
            <a:r>
              <a:rPr lang="zh-CN" altLang="en-US" sz="2000" dirty="0">
                <a:latin typeface="霞鹜文楷等宽" panose="02020509000000000000" pitchFamily="49" charset="-122"/>
                <a:ea typeface="霞鹜文楷等宽" panose="02020509000000000000" pitchFamily="49" charset="-122"/>
              </a:rPr>
              <a:t>找到主成分，两人</a:t>
            </a:r>
            <a:r>
              <a:rPr lang="zh-CN" altLang="en-US" sz="2000" dirty="0">
                <a:solidFill>
                  <a:srgbClr val="7030A0"/>
                </a:solidFill>
                <a:latin typeface="霞鹜文楷等宽" panose="02020509000000000000" pitchFamily="49" charset="-122"/>
                <a:ea typeface="霞鹜文楷等宽" panose="02020509000000000000" pitchFamily="49" charset="-122"/>
              </a:rPr>
              <a:t>同时拧紧主成分及其对位</a:t>
            </a:r>
            <a:r>
              <a:rPr lang="zh-CN" altLang="en-US" sz="2000" dirty="0">
                <a:latin typeface="霞鹜文楷等宽" panose="02020509000000000000" pitchFamily="49" charset="-122"/>
                <a:ea typeface="霞鹜文楷等宽" panose="02020509000000000000" pitchFamily="49" charset="-122"/>
              </a:rPr>
              <a:t>，预紧力大致参考仿真值（不用扭矩扳手）</a:t>
            </a:r>
          </a:p>
          <a:p>
            <a:endParaRPr lang="zh-CN" altLang="en-US" sz="2000" dirty="0"/>
          </a:p>
        </p:txBody>
      </p:sp>
      <p:sp>
        <p:nvSpPr>
          <p:cNvPr id="8" name="矩形 7"/>
          <p:cNvSpPr/>
          <p:nvPr/>
        </p:nvSpPr>
        <p:spPr>
          <a:xfrm>
            <a:off x="7553960" y="1068575"/>
            <a:ext cx="3216158" cy="4608824"/>
          </a:xfrm>
          <a:prstGeom prst="rect">
            <a:avLst/>
          </a:prstGeom>
          <a:blipFill dpi="0" rotWithShape="1">
            <a:blip r:embed="rId3">
              <a:alphaModFix amt="25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9152878" y="3429000"/>
            <a:ext cx="0" cy="2092911"/>
          </a:xfrm>
          <a:prstGeom prst="line">
            <a:avLst/>
          </a:prstGeom>
          <a:ln w="762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9096270" y="1336089"/>
            <a:ext cx="381740" cy="2093192"/>
          </a:xfrm>
          <a:prstGeom prst="line">
            <a:avLst/>
          </a:prstGeom>
          <a:ln w="5715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0312400" y="2197100"/>
            <a:ext cx="0" cy="863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8020050" y="2540000"/>
            <a:ext cx="0" cy="520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360000" flipH="1" flipV="1">
            <a:off x="9067927" y="1350308"/>
            <a:ext cx="381740" cy="2093192"/>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6" name="对象 15"/>
          <p:cNvGraphicFramePr>
            <a:graphicFrameLocks noChangeAspect="1"/>
          </p:cNvGraphicFramePr>
          <p:nvPr/>
        </p:nvGraphicFramePr>
        <p:xfrm>
          <a:off x="10560331" y="2268900"/>
          <a:ext cx="540000" cy="720000"/>
        </p:xfrm>
        <a:graphic>
          <a:graphicData uri="http://schemas.openxmlformats.org/presentationml/2006/ole">
            <mc:AlternateContent xmlns:mc="http://schemas.openxmlformats.org/markup-compatibility/2006">
              <mc:Choice xmlns:v="urn:schemas-microsoft-com:vml" Requires="v">
                <p:oleObj spid="_x0000_s1037" name="Equation" r:id="rId4" imgW="3657600" imgH="4876800" progId="Equation.DSMT4">
                  <p:embed/>
                </p:oleObj>
              </mc:Choice>
              <mc:Fallback>
                <p:oleObj name="Equation" r:id="rId4" imgW="3657600" imgH="4876800" progId="Equation.DSMT4">
                  <p:embed/>
                  <p:pic>
                    <p:nvPicPr>
                      <p:cNvPr id="0" name="图片 5"/>
                      <p:cNvPicPr/>
                      <p:nvPr/>
                    </p:nvPicPr>
                    <p:blipFill>
                      <a:blip r:embed="rId5"/>
                      <a:stretch>
                        <a:fillRect/>
                      </a:stretch>
                    </p:blipFill>
                    <p:spPr>
                      <a:xfrm>
                        <a:off x="10560331" y="2268900"/>
                        <a:ext cx="540000" cy="720000"/>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7254454" y="2268900"/>
          <a:ext cx="585000" cy="720000"/>
        </p:xfrm>
        <a:graphic>
          <a:graphicData uri="http://schemas.openxmlformats.org/presentationml/2006/ole">
            <mc:AlternateContent xmlns:mc="http://schemas.openxmlformats.org/markup-compatibility/2006">
              <mc:Choice xmlns:v="urn:schemas-microsoft-com:vml" Requires="v">
                <p:oleObj spid="_x0000_s1038" name="Equation" r:id="rId6" imgW="3962400" imgH="4876800" progId="Equation.DSMT4">
                  <p:embed/>
                </p:oleObj>
              </mc:Choice>
              <mc:Fallback>
                <p:oleObj name="Equation" r:id="rId6" imgW="3962400" imgH="4876800" progId="Equation.DSMT4">
                  <p:embed/>
                  <p:pic>
                    <p:nvPicPr>
                      <p:cNvPr id="0" name="图片 9"/>
                      <p:cNvPicPr/>
                      <p:nvPr/>
                    </p:nvPicPr>
                    <p:blipFill>
                      <a:blip r:embed="rId7"/>
                      <a:stretch>
                        <a:fillRect/>
                      </a:stretch>
                    </p:blipFill>
                    <p:spPr>
                      <a:xfrm>
                        <a:off x="7254454" y="2268900"/>
                        <a:ext cx="585000" cy="720000"/>
                      </a:xfrm>
                      <a:prstGeom prst="rect">
                        <a:avLst/>
                      </a:prstGeom>
                    </p:spPr>
                  </p:pic>
                </p:oleObj>
              </mc:Fallback>
            </mc:AlternateContent>
          </a:graphicData>
        </a:graphic>
      </p:graphicFrame>
      <p:sp>
        <p:nvSpPr>
          <p:cNvPr id="18" name="文本框 17"/>
          <p:cNvSpPr txBox="1"/>
          <p:nvPr/>
        </p:nvSpPr>
        <p:spPr>
          <a:xfrm>
            <a:off x="9289004" y="1273769"/>
            <a:ext cx="2792093" cy="923330"/>
          </a:xfrm>
          <a:prstGeom prst="rect">
            <a:avLst/>
          </a:prstGeom>
          <a:noFill/>
        </p:spPr>
        <p:txBody>
          <a:bodyPr wrap="square" rtlCol="0">
            <a:spAutoFit/>
          </a:bodyPr>
          <a:lstStyle/>
          <a:p>
            <a:r>
              <a:rPr lang="zh-CN" altLang="en-US" dirty="0">
                <a:solidFill>
                  <a:srgbClr val="7030A0"/>
                </a:solidFill>
              </a:rPr>
              <a:t>预紧力使上法兰轴线轻微旋转</a:t>
            </a:r>
            <a:r>
              <a:rPr lang="en-US" altLang="zh-CN" dirty="0">
                <a:solidFill>
                  <a:srgbClr val="7030A0"/>
                </a:solidFill>
              </a:rPr>
              <a:t>(</a:t>
            </a:r>
            <a:r>
              <a:rPr lang="zh-CN" altLang="en-US" dirty="0">
                <a:solidFill>
                  <a:srgbClr val="7030A0"/>
                </a:solidFill>
              </a:rPr>
              <a:t>同轴度可能细微变化，大</a:t>
            </a:r>
            <a:r>
              <a:rPr lang="en-US" altLang="zh-CN" dirty="0">
                <a:solidFill>
                  <a:srgbClr val="7030A0"/>
                </a:solidFill>
              </a:rPr>
              <a:t>or</a:t>
            </a:r>
            <a:r>
              <a:rPr lang="zh-CN" altLang="en-US" dirty="0">
                <a:solidFill>
                  <a:srgbClr val="7030A0"/>
                </a:solidFill>
              </a:rPr>
              <a:t>小不确定</a:t>
            </a:r>
            <a:r>
              <a:rPr lang="en-US" altLang="zh-CN" dirty="0">
                <a:solidFill>
                  <a:srgbClr val="7030A0"/>
                </a:solidFill>
              </a:rPr>
              <a:t>)</a:t>
            </a:r>
            <a:endParaRPr lang="zh-CN" altLang="en-US" dirty="0">
              <a:solidFill>
                <a:srgbClr val="7030A0"/>
              </a:solidFill>
            </a:endParaRPr>
          </a:p>
        </p:txBody>
      </p:sp>
      <p:graphicFrame>
        <p:nvGraphicFramePr>
          <p:cNvPr id="19" name="对象 18"/>
          <p:cNvGraphicFramePr>
            <a:graphicFrameLocks noChangeAspect="1"/>
          </p:cNvGraphicFramePr>
          <p:nvPr/>
        </p:nvGraphicFramePr>
        <p:xfrm>
          <a:off x="6113956" y="1375434"/>
          <a:ext cx="1440000" cy="720000"/>
        </p:xfrm>
        <a:graphic>
          <a:graphicData uri="http://schemas.openxmlformats.org/presentationml/2006/ole">
            <mc:AlternateContent xmlns:mc="http://schemas.openxmlformats.org/markup-compatibility/2006">
              <mc:Choice xmlns:v="urn:schemas-microsoft-com:vml" Requires="v">
                <p:oleObj spid="_x0000_s1039" name="Equation" r:id="rId8" imgW="9753600" imgH="4876800" progId="Equation.DSMT4">
                  <p:embed/>
                </p:oleObj>
              </mc:Choice>
              <mc:Fallback>
                <p:oleObj name="Equation" r:id="rId8" imgW="9753600" imgH="4876800" progId="Equation.DSMT4">
                  <p:embed/>
                  <p:pic>
                    <p:nvPicPr>
                      <p:cNvPr id="0" name="图片 12"/>
                      <p:cNvPicPr/>
                      <p:nvPr/>
                    </p:nvPicPr>
                    <p:blipFill>
                      <a:blip r:embed="rId9"/>
                      <a:stretch>
                        <a:fillRect/>
                      </a:stretch>
                    </p:blipFill>
                    <p:spPr>
                      <a:xfrm>
                        <a:off x="6113956" y="1375434"/>
                        <a:ext cx="1440000" cy="720000"/>
                      </a:xfrm>
                      <a:prstGeom prst="rect">
                        <a:avLst/>
                      </a:prstGeom>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1" y="302285"/>
            <a:ext cx="10515600" cy="549275"/>
          </a:xfrm>
        </p:spPr>
        <p:txBody>
          <a:bodyPr/>
          <a:lstStyle/>
          <a:p>
            <a:r>
              <a:rPr lang="zh-CN" altLang="en-US" dirty="0"/>
              <a:t> </a:t>
            </a:r>
            <a:r>
              <a:rPr lang="en-US" altLang="zh-CN" dirty="0"/>
              <a:t>Part 4</a:t>
            </a:r>
            <a:r>
              <a:rPr lang="zh-CN" altLang="en-US" dirty="0"/>
              <a:t>：装配实验</a:t>
            </a:r>
          </a:p>
        </p:txBody>
      </p:sp>
      <p:sp>
        <p:nvSpPr>
          <p:cNvPr id="3" name="文本框 2"/>
          <p:cNvSpPr txBox="1"/>
          <p:nvPr/>
        </p:nvSpPr>
        <p:spPr>
          <a:xfrm>
            <a:off x="735330" y="885190"/>
            <a:ext cx="5915025"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实际进行了四个装配体的实验，操作结果如下：</a:t>
            </a:r>
          </a:p>
        </p:txBody>
      </p:sp>
      <p:sp>
        <p:nvSpPr>
          <p:cNvPr id="9" name="文本框 8"/>
          <p:cNvSpPr txBox="1"/>
          <p:nvPr/>
        </p:nvSpPr>
        <p:spPr>
          <a:xfrm>
            <a:off x="296830" y="3340582"/>
            <a:ext cx="11592910" cy="193802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000" dirty="0"/>
              <a:t>实际装配中，</a:t>
            </a:r>
            <a:r>
              <a:rPr lang="en-US" altLang="zh-CN" sz="2000" dirty="0"/>
              <a:t>“</a:t>
            </a:r>
            <a:r>
              <a:rPr lang="zh-CN" altLang="en-US" sz="2000" dirty="0"/>
              <a:t>对齐</a:t>
            </a:r>
            <a:r>
              <a:rPr lang="en-US" altLang="zh-CN" sz="2000" dirty="0"/>
              <a:t>”</a:t>
            </a:r>
            <a:r>
              <a:rPr lang="zh-CN" altLang="en-US" sz="2000" dirty="0"/>
              <a:t>操作对同轴度的影响远大于预紧力</a:t>
            </a:r>
            <a:endParaRPr lang="en-US" altLang="zh-CN" sz="2000" dirty="0"/>
          </a:p>
          <a:p>
            <a:pPr marL="285750" indent="-285750">
              <a:lnSpc>
                <a:spcPct val="150000"/>
              </a:lnSpc>
              <a:buFont typeface="Wingdings" panose="05000000000000000000" pitchFamily="2" charset="2"/>
              <a:buChar char="l"/>
            </a:pPr>
            <a:r>
              <a:rPr lang="zh-CN" altLang="en-US" sz="2000" dirty="0"/>
              <a:t>实测同轴度的相对优劣与预测及仿真结果相符（第一组实验装配操作不熟练，提升空间仍较大）</a:t>
            </a:r>
            <a:endParaRPr lang="en-US" altLang="zh-CN" sz="2000" dirty="0"/>
          </a:p>
          <a:p>
            <a:pPr marL="285750" indent="-285750">
              <a:lnSpc>
                <a:spcPct val="150000"/>
              </a:lnSpc>
              <a:buFont typeface="Wingdings" panose="05000000000000000000" pitchFamily="2" charset="2"/>
              <a:buChar char="l"/>
            </a:pPr>
            <a:r>
              <a:rPr lang="zh-CN" altLang="en-US" sz="2000" dirty="0"/>
              <a:t>实测同轴度普遍优于仿真同轴度</a:t>
            </a:r>
            <a:r>
              <a:rPr lang="en-US" altLang="zh-CN" sz="2000" dirty="0"/>
              <a:t>——</a:t>
            </a:r>
            <a:r>
              <a:rPr lang="zh-CN" altLang="en-US" sz="2000" dirty="0"/>
              <a:t>同轴度计算方法需优化补偿</a:t>
            </a:r>
          </a:p>
          <a:p>
            <a:pPr marL="285750" indent="-285750">
              <a:lnSpc>
                <a:spcPct val="150000"/>
              </a:lnSpc>
              <a:buFont typeface="Wingdings" panose="05000000000000000000" pitchFamily="2" charset="2"/>
              <a:buChar char="l"/>
            </a:pPr>
            <a:r>
              <a:rPr lang="zh-CN" altLang="en-US" sz="2000" dirty="0"/>
              <a:t>优化补偿后同轴度计算如右所示：</a:t>
            </a:r>
          </a:p>
        </p:txBody>
      </p:sp>
      <p:pic>
        <p:nvPicPr>
          <p:cNvPr id="4" name="图片 3"/>
          <p:cNvPicPr>
            <a:picLocks noChangeAspect="1"/>
          </p:cNvPicPr>
          <p:nvPr/>
        </p:nvPicPr>
        <p:blipFill>
          <a:blip r:embed="rId2"/>
          <a:stretch>
            <a:fillRect/>
          </a:stretch>
        </p:blipFill>
        <p:spPr>
          <a:xfrm>
            <a:off x="342265" y="1614170"/>
            <a:ext cx="11547475" cy="1317625"/>
          </a:xfrm>
          <a:prstGeom prst="rect">
            <a:avLst/>
          </a:prstGeom>
        </p:spPr>
      </p:pic>
      <p:pic>
        <p:nvPicPr>
          <p:cNvPr id="6" name="图片 5"/>
          <p:cNvPicPr>
            <a:picLocks noChangeAspect="1"/>
          </p:cNvPicPr>
          <p:nvPr/>
        </p:nvPicPr>
        <p:blipFill>
          <a:blip r:embed="rId3"/>
          <a:stretch>
            <a:fillRect/>
          </a:stretch>
        </p:blipFill>
        <p:spPr>
          <a:xfrm>
            <a:off x="7946585" y="4430755"/>
            <a:ext cx="3813175" cy="188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barn(inVertical)">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barn(inVertical)">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barn(inVertical)">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barn(inVertical)">
                                      <p:cBhvr>
                                        <p:cTn id="30" dur="5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b9a24906-21fa-456a-9600-27174733160f"/>
  <p:tag name="COMMONDATA" val="eyJoZGlkIjoiYzlkMjcxZTE3MWUzOTIzMGY0NGY2ZmRjZWE0NjFjOT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1196</Words>
  <Application>Microsoft Office PowerPoint</Application>
  <PresentationFormat>宽屏</PresentationFormat>
  <Paragraphs>150</Paragraphs>
  <Slides>12</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25" baseType="lpstr">
      <vt:lpstr>微软雅黑</vt:lpstr>
      <vt:lpstr>Arial Black</vt:lpstr>
      <vt:lpstr>Times New Roman</vt:lpstr>
      <vt:lpstr>霞鹜文楷等宽</vt:lpstr>
      <vt:lpstr>宋体</vt:lpstr>
      <vt:lpstr>华文中宋</vt:lpstr>
      <vt:lpstr>黑体</vt:lpstr>
      <vt:lpstr>等线</vt:lpstr>
      <vt:lpstr>Wingdings</vt:lpstr>
      <vt:lpstr>Fira Code</vt:lpstr>
      <vt:lpstr>Arial</vt:lpstr>
      <vt:lpstr>Office 主题</vt:lpstr>
      <vt:lpstr>Equation</vt:lpstr>
      <vt:lpstr>PowerPoint 演示文稿</vt:lpstr>
      <vt:lpstr>PowerPoint 演示文稿</vt:lpstr>
      <vt:lpstr>Part 1：最优相位分析</vt:lpstr>
      <vt:lpstr>Part 2：有限元分析</vt:lpstr>
      <vt:lpstr>Part 2：有限元分析</vt:lpstr>
      <vt:lpstr>Part 3：装配策略</vt:lpstr>
      <vt:lpstr>Part 3：装配策略</vt:lpstr>
      <vt:lpstr>Part 3：装配策略</vt:lpstr>
      <vt:lpstr> Part 4：装配实验</vt:lpstr>
      <vt:lpstr> Part 5：总结与未来计划</vt:lpstr>
      <vt:lpstr> Part 5：总结与未来计划</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星 依</cp:lastModifiedBy>
  <cp:revision>1133</cp:revision>
  <dcterms:created xsi:type="dcterms:W3CDTF">2015-05-05T08:02:00Z</dcterms:created>
  <dcterms:modified xsi:type="dcterms:W3CDTF">2024-06-01T07:22:15Z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D486B56BE652461E83BA9DC033BD7529</vt:lpwstr>
  </property>
  <property fmtid="{D5CDD505-2E9C-101B-9397-08002B2CF9AE}" pid="3" name="KSOProductBuildVer">
    <vt:lpwstr>2052-12.1.0.16729</vt:lpwstr>
  </property>
</Properties>
</file>